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2"/>
  </p:sldMasterIdLst>
  <p:notesMasterIdLst>
    <p:notesMasterId r:id="rId40"/>
  </p:notesMasterIdLst>
  <p:handoutMasterIdLst>
    <p:handoutMasterId r:id="rId41"/>
  </p:handoutMasterIdLst>
  <p:sldIdLst>
    <p:sldId id="257" r:id="rId3"/>
    <p:sldId id="302" r:id="rId4"/>
    <p:sldId id="303" r:id="rId5"/>
    <p:sldId id="304" r:id="rId6"/>
    <p:sldId id="305" r:id="rId7"/>
    <p:sldId id="309" r:id="rId8"/>
    <p:sldId id="308" r:id="rId9"/>
    <p:sldId id="307" r:id="rId10"/>
    <p:sldId id="311" r:id="rId11"/>
    <p:sldId id="312" r:id="rId12"/>
    <p:sldId id="313" r:id="rId13"/>
    <p:sldId id="314" r:id="rId14"/>
    <p:sldId id="340" r:id="rId15"/>
    <p:sldId id="315" r:id="rId16"/>
    <p:sldId id="339" r:id="rId17"/>
    <p:sldId id="310" r:id="rId18"/>
    <p:sldId id="316" r:id="rId19"/>
    <p:sldId id="317" r:id="rId20"/>
    <p:sldId id="332" r:id="rId21"/>
    <p:sldId id="333" r:id="rId22"/>
    <p:sldId id="319" r:id="rId23"/>
    <p:sldId id="320" r:id="rId24"/>
    <p:sldId id="321" r:id="rId25"/>
    <p:sldId id="323" r:id="rId26"/>
    <p:sldId id="324" r:id="rId27"/>
    <p:sldId id="325" r:id="rId28"/>
    <p:sldId id="341" r:id="rId29"/>
    <p:sldId id="342" r:id="rId30"/>
    <p:sldId id="334" r:id="rId31"/>
    <p:sldId id="335" r:id="rId32"/>
    <p:sldId id="336" r:id="rId33"/>
    <p:sldId id="337" r:id="rId34"/>
    <p:sldId id="338" r:id="rId35"/>
    <p:sldId id="328" r:id="rId36"/>
    <p:sldId id="331" r:id="rId37"/>
    <p:sldId id="274" r:id="rId38"/>
    <p:sldId id="278" r:id="rId39"/>
  </p:sldIdLst>
  <p:sldSz cx="10058400" cy="77724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8920" autoAdjust="0"/>
  </p:normalViewPr>
  <p:slideViewPr>
    <p:cSldViewPr snapToGrid="0">
      <p:cViewPr varScale="1">
        <p:scale>
          <a:sx n="82" d="100"/>
          <a:sy n="82" d="100"/>
        </p:scale>
        <p:origin x="1368" y="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B231-27C6-409E-9BD0-16F46D21E7F4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EDD67-FA6F-4C1C-97AD-73BAAEDD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BC76-AA8A-451D-8F20-A363DAECEA5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0E9F-1CC5-4749-8204-080ECB07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1640842"/>
            <a:ext cx="7283065" cy="3773525"/>
          </a:xfrm>
        </p:spPr>
        <p:txBody>
          <a:bodyPr anchor="b"/>
          <a:lstStyle>
            <a:lvl1pPr>
              <a:defRPr sz="792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086" y="5414364"/>
            <a:ext cx="7283065" cy="97627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5440665"/>
            <a:ext cx="7283064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3086" y="777240"/>
            <a:ext cx="7283065" cy="41260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7" y="6082968"/>
            <a:ext cx="7283063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1640840"/>
            <a:ext cx="7283065" cy="2245360"/>
          </a:xfrm>
        </p:spPr>
        <p:txBody>
          <a:bodyPr/>
          <a:lstStyle>
            <a:lvl1pPr>
              <a:defRPr sz="528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145280"/>
            <a:ext cx="7283065" cy="267716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50" y="1640840"/>
            <a:ext cx="6601154" cy="2633157"/>
          </a:xfrm>
        </p:spPr>
        <p:txBody>
          <a:bodyPr/>
          <a:lstStyle>
            <a:lvl1pPr>
              <a:defRPr sz="528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2995" y="4273997"/>
            <a:ext cx="6007275" cy="38779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930745"/>
            <a:ext cx="7283065" cy="189992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1287" y="1100753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9660" y="2962292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56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3540761"/>
            <a:ext cx="7283066" cy="1873604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318" y="2245360"/>
            <a:ext cx="2431798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8423" y="3022600"/>
            <a:ext cx="2415692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4855" y="2245360"/>
            <a:ext cx="242302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6145" y="3022600"/>
            <a:ext cx="2431738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2245360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9409" y="3022600"/>
            <a:ext cx="2419624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23" y="4817742"/>
            <a:ext cx="242617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8423" y="2504440"/>
            <a:ext cx="242617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8423" y="5470841"/>
            <a:ext cx="2426173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9571" y="4817742"/>
            <a:ext cx="241831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09570" y="2504440"/>
            <a:ext cx="241831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08454" y="5470840"/>
            <a:ext cx="2421516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4817742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79408" y="2504440"/>
            <a:ext cx="2419624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79307" y="5470837"/>
            <a:ext cx="2422828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2761" y="487576"/>
            <a:ext cx="1446272" cy="6602942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423" y="876299"/>
            <a:ext cx="6125693" cy="62142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2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 8.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9879" y="636007"/>
            <a:ext cx="5723440" cy="75493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9879" y="1490265"/>
            <a:ext cx="5723440" cy="15544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9879" y="3382231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9879" y="3688906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19879" y="4696225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19879" y="5002900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19879" y="5804128"/>
            <a:ext cx="5723440" cy="3502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4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9879" y="6221904"/>
            <a:ext cx="5723440" cy="61237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 (use Insert &gt; Symbol to add a small dot between words]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919879" y="7097173"/>
            <a:ext cx="5723440" cy="18415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044190" y="636006"/>
            <a:ext cx="2505581" cy="4424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4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044190" y="1390944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044190" y="1906217"/>
            <a:ext cx="2505581" cy="7037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7044190" y="2609992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044190" y="3125264"/>
            <a:ext cx="2505581" cy="7037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044190" y="3829039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044190" y="4344312"/>
            <a:ext cx="2505581" cy="141812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44190" y="5762434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044190" y="6277706"/>
            <a:ext cx="2505581" cy="10036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1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6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3243299"/>
            <a:ext cx="7283064" cy="2171067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471" y="2335320"/>
            <a:ext cx="3627924" cy="475519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73" y="2330239"/>
            <a:ext cx="3627927" cy="476027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159000"/>
            <a:ext cx="362792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471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174" y="2159000"/>
            <a:ext cx="36279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174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640840"/>
            <a:ext cx="2806608" cy="1640840"/>
          </a:xfrm>
        </p:spPr>
        <p:txBody>
          <a:bodyPr anchor="b"/>
          <a:lstStyle>
            <a:lvl1pPr algn="l">
              <a:defRPr sz="264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337" y="1640840"/>
            <a:ext cx="4287814" cy="51816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3546519"/>
            <a:ext cx="2806608" cy="3281679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22" y="2101418"/>
            <a:ext cx="4202741" cy="1784782"/>
          </a:xfrm>
        </p:spPr>
        <p:txBody>
          <a:bodyPr anchor="b">
            <a:normAutofit/>
          </a:bodyPr>
          <a:lstStyle>
            <a:lvl1pPr algn="l">
              <a:defRPr sz="396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4869" y="1295400"/>
            <a:ext cx="2641018" cy="5181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4145280"/>
            <a:ext cx="4196201" cy="1554480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29375" y="1899920"/>
            <a:ext cx="3101340" cy="31953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58815" y="-518160"/>
            <a:ext cx="1760220" cy="1813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29375" y="6908800"/>
            <a:ext cx="1089660" cy="11226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387" y="3022600"/>
            <a:ext cx="4610100" cy="4749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3767" y="3281680"/>
            <a:ext cx="2598420" cy="26771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181" y="513081"/>
            <a:ext cx="7760918" cy="1587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326649"/>
            <a:ext cx="7382819" cy="47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27978" y="2076419"/>
            <a:ext cx="1122679" cy="251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92339" y="3702298"/>
            <a:ext cx="4374434" cy="251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43075" y="335168"/>
            <a:ext cx="691694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l" defTabSz="502928" rtl="0" eaLnBrk="1" latinLnBrk="0" hangingPunct="1">
        <a:spcBef>
          <a:spcPct val="0"/>
        </a:spcBef>
        <a:buNone/>
        <a:defRPr sz="462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7" indent="-377197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7258" indent="-314331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7322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0250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3177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66106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69034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1963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74890" indent="-251464" algn="l" defTabSz="502928" rtl="0" eaLnBrk="1" latinLnBrk="0" hangingPunct="1">
        <a:spcBef>
          <a:spcPts val="11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8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57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84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714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71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98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427" algn="l" defTabSz="502928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gdk.pl/" TargetMode="Externa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:\1) IMPREZY\IMPREZY 2016\2016.12.18 - Kiermasz Bożonarodzeniowy\Kiermasz\IMGP66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01" r="24509" b="-401"/>
          <a:stretch/>
        </p:blipFill>
        <p:spPr bwMode="auto">
          <a:xfrm>
            <a:off x="258377" y="4289425"/>
            <a:ext cx="1862414" cy="19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:\1) IMPREZY\IMPREZY 2016\2016.06.04-05 - X Przegląd Taneczny Roztańczona Wiosna\MULTIMEDIA\IMGP3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r="11822"/>
          <a:stretch/>
        </p:blipFill>
        <p:spPr bwMode="auto">
          <a:xfrm>
            <a:off x="4715396" y="6219825"/>
            <a:ext cx="1940892" cy="13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W:\1) IMPREZY\IMPREZY 2016\2016.06.03 V Przegląd Piosenki Dziecięcej i Młodziezowej\MULTIMEDIA\IMGP26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9"/>
          <a:stretch/>
        </p:blipFill>
        <p:spPr bwMode="auto">
          <a:xfrm>
            <a:off x="4868763" y="4375643"/>
            <a:ext cx="1787525" cy="18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W:\1) IMPREZY\IMPREZY 2017\2017.01.08 - XXVII WOJEWÓDZKI PRZEGLĄD TEATRÓW JASEŁKOWYCH\Multimedia\DSC_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7" y="6134100"/>
            <a:ext cx="2146780" cy="14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94" y="6124967"/>
            <a:ext cx="2353502" cy="14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\\10.0.0.101\folder\Sekretariat\Desktop\Nowy folder\2016.11.13 - Zapiski oficera Armii Czerwonej\DSC_13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85" y="2934104"/>
            <a:ext cx="2337481" cy="15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0.0.101\folder\Sekretariat\Desktop\Nowy folder\2016.11.11 - Święto Niepodległości\DSC_13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97" y="2934104"/>
            <a:ext cx="2129790" cy="1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0" y="454973"/>
            <a:ext cx="6839121" cy="724618"/>
          </a:xfrm>
        </p:spPr>
        <p:txBody>
          <a:bodyPr/>
          <a:lstStyle/>
          <a:p>
            <a:pPr algn="ctr"/>
            <a:r>
              <a:rPr lang="pl-PL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Miejsko Gminny</a:t>
            </a:r>
          </a:p>
          <a:p>
            <a:pPr algn="ctr"/>
            <a:r>
              <a:rPr lang="pl-PL" sz="4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 KULTURY</a:t>
            </a:r>
            <a:r>
              <a:rPr lang="pl-PL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-1" y="1733527"/>
            <a:ext cx="6839122" cy="558884"/>
          </a:xfrm>
        </p:spPr>
        <p:txBody>
          <a:bodyPr/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Im. Franciszka Kotuli  w Głogowie Młp.</a:t>
            </a:r>
            <a:endParaRPr lang="pl-P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191158" y="2320288"/>
            <a:ext cx="6445010" cy="699671"/>
          </a:xfrm>
        </p:spPr>
        <p:txBody>
          <a:bodyPr/>
          <a:lstStyle/>
          <a:p>
            <a:pPr algn="ctr"/>
            <a:r>
              <a:rPr lang="pl-PL" sz="3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DZIAŁALNOŚĆ: 2016 – 2017</a:t>
            </a:r>
            <a:endParaRPr lang="pl-PL" sz="3600" b="1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6"/>
          </p:nvPr>
        </p:nvSpPr>
        <p:spPr>
          <a:xfrm>
            <a:off x="6763277" y="5322277"/>
            <a:ext cx="3317116" cy="152285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Dariusz </a:t>
            </a:r>
          </a:p>
          <a:p>
            <a:pPr algn="ctr">
              <a:lnSpc>
                <a:spcPct val="100000"/>
              </a:lnSpc>
            </a:pP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Lewandowski </a:t>
            </a:r>
            <a:endParaRPr lang="pl-PL" sz="22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socha</a:t>
            </a:r>
          </a:p>
        </p:txBody>
      </p:sp>
      <p:pic>
        <p:nvPicPr>
          <p:cNvPr id="14338" name="Picture 2" descr="W:\9) loga\NOWE LOGO MGD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58" y="1623351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Łącznik prostoliniowy 15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\\10.0.0.101\folder\Sekretariat\Desktop\Nowy folder\2016.08.21 - Dożynki gminne Rudna Mała\2016.08.21 - Dożynki gminne Rudna Mała\DSC_0623_2045x136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7" y="2934104"/>
            <a:ext cx="2130795" cy="14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1) IMPREZY\IMPREZY 2016\2016.06.18-19 - DNI GŁOGOWA MALOPOLSKIEGO 2016\MULTIMEDIA\IMG_65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97" y="4260532"/>
            <a:ext cx="3111603" cy="20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2" y="693878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06" y="1508180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1275261"/>
            <a:ext cx="641871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CZERWIEC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HANKA: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miejsce dla gr. II i wyróżnienia dla gr. IV i V w X Wojewódzkim Przeglądzie  Tanecznym „Roztańczona Wiosna” – MGDK w Głogowie </a:t>
            </a:r>
            <a:r>
              <a:rPr lang="pl-PL" sz="20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Młp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 PRZEWROTNIACY: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Wyróżnienie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X Wojewódzkim Przeglądzie  Tanecznym „Roztańczona Wiosna” – MGDK w Głogowie Młp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ZESPOŁY 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WOKALNE I SOLIŚCI: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I, III miejsce i wyróżnienie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Wojewódzkim Przeglądzie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Piosenki Dziecięcej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Młodzieżowej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MGDK 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łogowie Młp.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LIPIEC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HANKA: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pierwsze wyróżnienie w VII Międzynarodowym Festiwalu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„Folklor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ŚWIATA”</a:t>
            </a:r>
            <a:b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Zduńskiej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Woli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AKTYWNA GRUPA TWÓRCÓW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wyróżnienie dla Jadwigi </a:t>
            </a:r>
            <a:r>
              <a:rPr lang="pl-PL" sz="2000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Lasocińskiej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Grażyny Michalskiej w VI Wojewódzkim Przeglądzie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Twórczości Nieprofesjonalnej  „Patrząc i Widząc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-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MGDK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Głogowie Młp.</a:t>
            </a:r>
          </a:p>
          <a:p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W:\1) IMPREZY\IMPREZY 2016\2016.06.04-05 - X Przegląd Taneczny Roztańczona Wiosna\MULTIMEDIA\IMGP3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3" y="4910449"/>
            <a:ext cx="2531733" cy="16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:\1) IMPREZY\IMPREZY 2016\2016.07.1-3 - VIIMiędzynarodowy Festiwal Folklor Świata Zduńska Wola\multimedia\13508851_1160220790735213_268152117754877098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3" y="3205034"/>
            <a:ext cx="2531733" cy="13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70760" y="7046220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54403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06326" y="582991"/>
            <a:ext cx="673279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WRZESIEŃ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ANTYNUDA: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wyróżnienie w VI Głogowskim Przeglądzie Kapel i Śpiewaków Ludowych „Wykopki 2016” –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MGDK</a:t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PAŹDZIERNIK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AKTYWNA GRUPA TWÓRCÓW: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wyróżnienia dla Marii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Witt</a:t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Bogusława  Reguły w IV Plenerze Malarskim „Sokołów 2016 – To czego nie widzimy na co dzień” -  </a:t>
            </a:r>
            <a:r>
              <a:rPr lang="pl-PL" sz="2000" dirty="0" err="1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MGOKSiR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Sokołowie Młp. </a:t>
            </a:r>
            <a:endParaRPr lang="pl-PL" sz="2000" dirty="0" smtClean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ZŁOTA NUTKA: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miejsce w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kat.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espołów 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Wojewódzkim Festiwalu Pieśni Religijnej w Budach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Głogowskich                                                                                                                                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LISTOPAD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HANKA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 miejsce dla gr. II i IV w XV Wojewódzkim Przeglądzie Tanecznym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„Pasikonik 2016”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Samorządowe  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Kultury w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Mielcu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LAJKONIK 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Wyróżnienie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 Wojewódzkim Przeglądzie Tanecznym „Pasikonik 2016” – Samorządowe   Centrum Kultury w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Mielcu</a:t>
            </a:r>
            <a:endParaRPr lang="pl-PL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ZESPOŁY WOKALNE I SOLIŚCI: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I, II i III miejsce w Konkursie Piosenki Patriotycznej – Szkoła Muzyczna I stopnia i MGDK </a:t>
            </a:r>
            <a:b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000" dirty="0" smtClean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W:\1) IMPREZY\IMPREZY 2016\2016.09.04 - WYKOPKI 2016\MULTIMEDIA\IMGP4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18" y="5152915"/>
            <a:ext cx="2494511" cy="16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) IMPREZY\IMPREZY 2016\2016.11.25 - Konkurs Piosenki Patriotycznej i Żołnierskiej\IMGP5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89" y="3194144"/>
            <a:ext cx="2512040" cy="16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79069" y="7117344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40" y="1570153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694587"/>
            <a:ext cx="64187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GRUDZIEŃ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KÓŁKO PLASTYCZNE GŁOGÓW: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miejsce dla Zofii Majka, I miejsce dla Balbiny Baran, III miejsce dla Weroniki  Słomiany oraz wyróżnienia dla Nicoli Bieleckiej i Mateusza Bieleckiego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konkursie plastycznym „Na szkle malowane – Kwiaty jako element dekoracyjny” -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MGDK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ŁUBU DUBU: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nagranie i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wydanie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płyty z kolędami „Stała nam się nowina miła”</a:t>
            </a:r>
          </a:p>
          <a:p>
            <a:pPr lvl="0"/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STYCZEŃ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KÓŁKO PLASTYCZNE GŁOGÓW: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wyróżnienia dla Zuzanny </a:t>
            </a:r>
            <a:r>
              <a:rPr lang="pl-PL" sz="20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Drzał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0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Maji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Padwińskiej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XXIV Wojewódzkim Konkursie Plastycznym „Szopka Betlejemska w oczach dziecka” </a:t>
            </a:r>
            <a:b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MGDK w Głogowie </a:t>
            </a:r>
            <a:r>
              <a:rPr lang="pl-PL" sz="20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Młp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W:\1) IMPREZY\IMPREZY 2017\2017.01.30 - XXIV WOJEWÓDZKI KONK  PLASTYCZNY  SZOPKA BETLEJEMSKA\Nowy folder\IMGP7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96" y="5450000"/>
            <a:ext cx="2965638" cy="19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2016.02.16 - Łubu Dubu nagrania\resized\IMGP8601_2048x1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5" y="5739427"/>
            <a:ext cx="2548920" cy="16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kretariat\Downloads\WP_20161220_16_32_48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6222" y="3856043"/>
            <a:ext cx="3688964" cy="24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79069" y="7117344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40" y="1570153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694587"/>
            <a:ext cx="641871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LUTY 2017</a:t>
            </a:r>
          </a:p>
          <a:p>
            <a:pPr lvl="0"/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MAŻORETKI: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III miejsce dla gr. Altro w XII Przeglądzie Zespołów Tańca Sportowego „Zapasy Taneczne 2017”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 Niżańskim Centrum Kultury „Sokół” w Nisku   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CHEERLEADERKI LIPIE: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Wyróżnienie za udział w XII Przeglądzie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Zespołów Tańca Sportowego „Zapasy Taneczne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2017” 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Niżańskim Centrum Kultury „Sokół”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Nisku 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http://nck.cal24.pl/images/phocagallery/240217_zapasy/IMG_1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96" y="5355997"/>
            <a:ext cx="3333359" cy="22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ck.cal24.pl/images/phocagallery/240217_zapasy/IMG_1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9" y="3779613"/>
            <a:ext cx="3328363" cy="2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ck.cal24.pl/images/phocagallery/240217_zapasy/IMG_2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42" y="4065440"/>
            <a:ext cx="2568309" cy="17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4569" y="7023849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06" y="1606084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10041" y="818042"/>
            <a:ext cx="641871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MARZEC 2017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HANKA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miejsce dla gr. IV z kapelą w IX Podkarpackim Przeglądzie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Dziecięcych i Młodzieżowych Zespołów Tanecznych „Złoty Gryf”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MOK Dębica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</a:t>
            </a: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HANKA: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 miejsce dla gr. II w VIII Wojewódzkim Przeglądzie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Dziecięcych Zespołów Tańca Ludowego „Garniec”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Miejski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 Kultury w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Łańcucie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</a:t>
            </a: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LAJKONIK: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Wyróżnienie  dla gr. 4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 Podkarpackim Przeglądzie Dziecięcych i Młodzieżowych Zespołów Tanecznych „Złoty Gryf” - MOK Dębica </a:t>
            </a:r>
            <a:endParaRPr lang="pl-PL" sz="2000" dirty="0" smtClean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</a:t>
            </a: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LAJKONIK: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Wyróżnienie dla gr. 3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 Wojewódzkim Przeglądzie Dziecięcych Zespołów Tańca Ludowego „Garniec” - Miejski Dom Kultury w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Łańcucie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LAJKONIK: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Wyróżnienie dla gr.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VIII Wojewódzkim Przeglądzie Dziecięcych Zespołów Tańca Ludowego „Garniec” - Miejski Dom Kultury w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Łańcucie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KÓŁKO PLASTYCZNE GŁOGÓW: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miejsce dla Balbiny Baran oraz wyróżnienia dla Zofii Majki, Nicoli Bieleckiej i Sabiny Woźniak w XVII Wojewódzkim Konkursie Plastycznym  „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szkle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malowane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 Rokiem Św. Brata Alberta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MGDK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:\1) IMPREZY\IMPREZY 2017\2017.03.31 - Konkurs Taneczny w Łańcucie Hanka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91" y="3320853"/>
            <a:ext cx="1903653" cy="34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4569" y="7023849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06" y="1606084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0120" y="977769"/>
            <a:ext cx="6669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KWIECIEŃ 2017</a:t>
            </a:r>
          </a:p>
          <a:p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ZPIT HANKA: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miejsce dla gr. III w XIII Wojewódzkim Przeglądzie Zespołów „O Gęsie Pióro” – SDK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 Stalowej Woli</a:t>
            </a:r>
            <a:endParaRPr lang="pl-PL" sz="2000" dirty="0" smtClean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KÓŁKO </a:t>
            </a: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PLASTYCZNE </a:t>
            </a: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GŁOGÓW: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Nagroda Indywidualna „Talent 2017” dla Balbiny Baran oraz Wyróżnienie Indywidualne dla Piotra Koguta w XVI Ogólnopolskiej Wiośnie Młodych Talentów  Prezentacje 2017 pod hasłem: „Mój świat tu i teraz” w Hajnowskim Domu Kultury  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W:\1) IMPREZY\IMPREZY 2017\2017.03.12 - PODKARPACKI KONKURS TASNECZNY Złoty Gryf\12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/>
          <a:stretch/>
        </p:blipFill>
        <p:spPr bwMode="auto">
          <a:xfrm>
            <a:off x="7488090" y="3276581"/>
            <a:ext cx="1942989" cy="32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1) IMPREZY\IMPREZY 2017\2017.03.07. - 04.03 - Na szkle malowane\ZDJECIA  rozdanie nagród\IMGP81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9439"/>
          <a:stretch/>
        </p:blipFill>
        <p:spPr bwMode="auto">
          <a:xfrm>
            <a:off x="3078970" y="5879805"/>
            <a:ext cx="3417523" cy="16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:\1) IMPREZY\IMPREZY 2017\2017.03.12 - PODKARPACKI KONKURS TASNECZNY Złoty Gryf\121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6" y="4356038"/>
            <a:ext cx="3099128" cy="170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59566" y="605224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IMPREZY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KONCERTY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46494" y="801700"/>
            <a:ext cx="6513072" cy="323609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imprezy I KONCERTY organizowane i współorganizowane przez MGDK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3940" y="2251881"/>
            <a:ext cx="55356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OBCHODY ŚWIĘTA UCHWALENIA KONSTYTUCJI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WIECZÓR POLSKI DLA GOŚCI PROGRAMU MIĘDZYNARODOWEGO „ERASMUS”</a:t>
            </a:r>
          </a:p>
          <a:p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CZERWIEC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WOJEWÓDZKI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PRZEGLĄD PIOSENKI DZIECIĘCEJ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MŁODZIEŻOWEJ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WOJEWÓDZKI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PRZEGLĄD TANECZNY „ROZTAŃCZONA WIOSNA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WOJEWÓDZKI PRZEGLĄD ZESPOŁÓW MAŻORETKOWYCH I CHEERLEADERKOWYCH „FAME”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DNI GŁOGOWA MAŁOPOLSKIEGO</a:t>
            </a: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W:\1) IMPREZY\IMPREZY 2016\2016.06.03 V Przegląd Piosenki Dziecięcej i Młodziezowej\MULTIMEDIA\IMGP2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70" y="3886201"/>
            <a:ext cx="2677388" cy="17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4280" y="588769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IMPREZY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KONCERTY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22" y="150906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96484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1248653"/>
            <a:ext cx="65793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LIPIEC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PÓŁKOLONIE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 RZESZOWSKI BIEG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OJCÓW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SIERPIEŃ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DOŻYNKI GMINNE </a:t>
            </a:r>
            <a:b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RUDNEJ MAŁEJ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PIKNIKI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RODZINNE </a:t>
            </a:r>
            <a:b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HUCISKU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STYKOWIE</a:t>
            </a:r>
          </a:p>
          <a:p>
            <a:pPr lvl="0"/>
            <a:endParaRPr lang="pl-PL" sz="28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WRZESIEŃ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GŁOGOWSKI PRZEGLĄD KAPEL I ŚPIEWAKÓW LUDOWYCH „WYKOPKI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WARSZTATY W RAMACH PROJEKTU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ROPS „CO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 DA TA ZŁOŚĆ, SZTUKA PRZECIW PRZEMOCY”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AUDYCJE MUZYCZNE SZKOŁY MUZYCZNEJ I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STOPNIA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GŁOGOWIE MŁP. (PROJEKT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MKIDN„WIOSNA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KULTURĄ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pl-PL" sz="20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E:\2016.08.21 - Dożynki gminne Rudna Mała\2016.08.21 - Dożynki gminne Rudna Mała\DSC_0550_2045x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31" y="3607026"/>
            <a:ext cx="2691276" cy="17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16.08.21 - Dożynki gminne Rudna Mała\2016.08.21 - Dożynki gminne Rudna Mała\DSC_0656_2047x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9035" y="1593561"/>
            <a:ext cx="4122010" cy="27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62689" y="6055578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IMPREZY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KONCERTY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3" y="1659249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22344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860574"/>
            <a:ext cx="657933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PAŹDZIERNIK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SPEKTAKL TEATRALNY „DRÓŻKI PANA MONIUSZKI CZYLI BYŁ SOBIE DZIAD I BABA” (PROJEKT Z MKIDN„WIOSNA Z KULTURĄ”)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SPEKTAKL TEATRALNY „SPÓŹNIONA MIŁOŚĆ CZYLI WYZNANIA STAREGO BELFRA” (PROJEKT Z MKIDN„WIOSNA Z KULTURĄ”)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PRZEGLĄD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ZESPOŁÓW ROCKOWYCH I ALTERNATYWNYCH „MUZYKA ZE STRYCHUFF”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 SPEKTAKLI „ZA SIÓDMĄ GÓRĄ” W WYKONANIU GRUPY TEATRALNEJ „HRABIA VON TRUPKI” Z MGDK DLA SZKÓŁ I PRZEDSZKOLI W GMINIE GŁOGÓW MŁP. (PROJEKT Z MKIDN„WIOSNA Z KULTURĄ”)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SPEKTAKL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TEATRALNY „MĘŻCZYZNA IDEALNY” (PROJEKT Z MKIDN„WIOSNA Z KULTURĄ”)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JUBILEUSZ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15-LECIA CHÓRU MĘSKIEGO „GLORIA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400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W:\1) IMPREZY\IMPREZY 2016\2016.10.30 - MĘŻCZYZNA IDEALNY - spektakl\Mężczyzna idealny\22 (7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 r="18342"/>
          <a:stretch/>
        </p:blipFill>
        <p:spPr bwMode="auto">
          <a:xfrm>
            <a:off x="2284300" y="6055578"/>
            <a:ext cx="2580777" cy="151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2016.10.22 - MUZYKA ZE STRYCHUFF\DSC_1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13" y="4161449"/>
            <a:ext cx="2579526" cy="17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62689" y="6233002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IMPREZY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KONCERTY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503091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22344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1275261"/>
            <a:ext cx="657933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LISTOPAD 2016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GŁOGOWSKIE SPOTKANIA Z POEZJĄ ŚPIEWANĄ – KONCERT ZESPOŁU „U STUDNI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SPEKTAKL TEATRALNY „RAHEL CZY PEPKA CZYLI GESZEFTY, SZMONCESY I KŁOPOTY SINGERA” (PROJEKT Z MKIDN„WIOSNA Z KULTURĄ”)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SPEKTAKL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TEATRALNY „ZAPISKI OFICERA ARMII CZERWONEJ” (PROJEKT Z MKIDN„WIOSNA Z KULTURĄ”)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SPEKTAKL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TEATRALNY „ZAPISKI AMORALNEGO MORALISTY” (PROJEKT Z MKIDN„WIOSNA Z KULTURĄ”)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GMINNE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OBCHODY ŚWIĘTA NIEPODLEGŁOŚCI I KONCERT PATRIOTYCZNY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 MUZYCZNEJ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GŁOGOWIE MŁP.</a:t>
            </a: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GRUDZIEŃ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CHARYTATYWNY KONCERT MIKOŁAJKOWY „ŁĄCZMY SERCA WSPÓLNYM RYTMEM”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KIERMASZE BOŻONARODZENIOWE</a:t>
            </a: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W:\1) IMPREZY\IMPREZY 2016\2016.11.11 - Święta Niepodległości\11 listopada\26 (8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4" b="17775"/>
          <a:stretch/>
        </p:blipFill>
        <p:spPr bwMode="auto">
          <a:xfrm>
            <a:off x="7274063" y="3033827"/>
            <a:ext cx="2313563" cy="140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) IMPREZY\IMPREZY 2016\2016.12.04 Mikołajkpwy Koncert Charytatywny\Multimedia\IMGP6332 - Kop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16367"/>
          <a:stretch/>
        </p:blipFill>
        <p:spPr bwMode="auto">
          <a:xfrm>
            <a:off x="7274063" y="4626111"/>
            <a:ext cx="2313563" cy="141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7011704" y="6984988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stałe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557683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83099" y="584376"/>
            <a:ext cx="6636191" cy="47070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STAŁE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W:\5)GALERIA\Zdjęcia zespołów\Hanka\ZPiT Hanka\IMGP5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3181373"/>
            <a:ext cx="2642634" cy="176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5)GALERIA\Zdjęcia zespołów\Mażoretki\IMGP5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r="4530"/>
          <a:stretch/>
        </p:blipFill>
        <p:spPr bwMode="auto">
          <a:xfrm>
            <a:off x="7137779" y="5235346"/>
            <a:ext cx="2642634" cy="143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217253" y="1055077"/>
            <a:ext cx="692052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66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 NA KWIECIEŃ </a:t>
            </a:r>
            <a:r>
              <a:rPr lang="pl-PL" sz="2800" b="1" dirty="0" smtClean="0">
                <a:solidFill>
                  <a:srgbClr val="66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2017:</a:t>
            </a:r>
            <a:endParaRPr lang="pl-PL" sz="2800" b="1" dirty="0">
              <a:solidFill>
                <a:srgbClr val="66FF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Ogółem: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90 zajęć </a:t>
            </a:r>
            <a:r>
              <a:rPr lang="pl-P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tygodniowo,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tym: </a:t>
            </a:r>
          </a:p>
          <a:p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41 w </a:t>
            </a:r>
            <a:r>
              <a:rPr lang="pl-P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budynku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MGDK </a:t>
            </a:r>
          </a:p>
          <a:p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49 na terenie </a:t>
            </a:r>
            <a:r>
              <a:rPr lang="pl-P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Gminy</a:t>
            </a:r>
            <a:br>
              <a:rPr lang="pl-P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 smtClean="0">
              <a:solidFill>
                <a:prstClr val="white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lvl="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Aktywna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Grupa Twórców</a:t>
            </a:r>
          </a:p>
          <a:p>
            <a:pPr marL="34290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Balet – 2 grupy</a:t>
            </a:r>
          </a:p>
          <a:p>
            <a:pPr marL="342900" lvl="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Chór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Męski „Gloria”</a:t>
            </a:r>
          </a:p>
          <a:p>
            <a:pPr marL="342900" lvl="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Gminna Orkiestra Dęta</a:t>
            </a:r>
          </a:p>
          <a:p>
            <a:pPr marL="34290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Grupa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Cheerleaderek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Grupa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Teatralna „Hrabia Von Trupki” – 2 grupy </a:t>
            </a:r>
          </a:p>
          <a:p>
            <a:pPr marL="342900" lvl="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 Teatralna Seniorów „</a:t>
            </a:r>
            <a:r>
              <a:rPr lang="pl-PL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Antynuda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pl-PL" sz="24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502928"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Grupa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Teatralna „Ufo nad szopką”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Kapela „Przewrotniacy”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Kółko gier i zabaw 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Kółko modelarskie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17253" y="2876020"/>
            <a:ext cx="6636191" cy="8692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Grupy  i  zespoły  DZIAŁAJĄCE PRZY MGDK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62689" y="6055578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IMPREZY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KONCERTY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22344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894261"/>
            <a:ext cx="65793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STYCZEŃ 2017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XXVII WOJEWÓDZKI PRZEGLĄD TEATRÓW JASEŁKOWYCH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XXV FINAŁ WIELKIEJ ORKIESTRY ŚWIĄTECZNEJ POMOCY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GMINNY WIECZÓR KOLĘD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PÓŁKOLONIE ZIMOWE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ORSZAK TRZECH KRÓLI I KONCERT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KOLĘD</a:t>
            </a:r>
          </a:p>
          <a:p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MARZEC 2017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KONCERT Z OKAZJI DNIA KOBIET „ZIMNY DRAŃ – NIEZAPOMNIANE PRZEBOJE EUGENIUSZA BODO”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KWIECIEŃ 2017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KIERMASZE WIELKANOCNE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W:\1) IMPREZY\IMPREZY 2017\2017.01.08 - XXVII WOJEWÓDZKI PRZEGLĄD TEATRÓW JASEŁKOWYCH\Multimedia\DSC_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8" y="5468424"/>
            <a:ext cx="2813077" cy="18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W:\1) IMPREZY\IMPREZY 2017\2017.01.08 - XXVII WOJEWÓDZKI PRZEGLĄD TEATRÓW JASEŁKOWYCH\Multimedia\DSC_0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15" y="5450585"/>
            <a:ext cx="2839837" cy="18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ekretariat\Downloads\DSC_0039_3000x2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16" y="3901615"/>
            <a:ext cx="2700669" cy="18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42120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0041" y="286392"/>
            <a:ext cx="65793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000" dirty="0" smtClean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PONADTO GRUPY DZIAŁAJĄCE POD PATRONATEM MGDK UŚWIETNIAJĄ: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IMPREZY I AKADEMIE SZKOLNE Z OKAZJI: ŚWIĄT BOŻEGO NARODZENIA, DNIA BABCI I DZIADKA, DNIA KOBIET, DNIA MAMY I TATY ORAZ PRZY INNYCH OKOLICZNOŚCIACH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DNI SENIORA I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 SPOTKANIA W CAŁEJ GMINIE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PIKNIKI RODZINNE, IMPREZY PLENEROWE ITP.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63014" y="605914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WAŻNIEJSZE IMPREZY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KONCERTY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C:\Users\sekretariat\Downloads\DSC_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1" y="5645888"/>
            <a:ext cx="2634310" cy="17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2016.03.08 - Antynuda - Dzień Kobiet\resized\IMGP9396_2048x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61" y="3664878"/>
            <a:ext cx="2655577" cy="17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ekretariat\Downloads\DSC_1647 k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4" y="5645888"/>
            <a:ext cx="2637526" cy="17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2016.07.03 - VIII Rzeszowski Bieg Ojców\DSC_0400_2048x13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1" y="3664878"/>
            <a:ext cx="2655577" cy="17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ekretariat\Downloads\DSC_0200 kop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4" y="3664879"/>
            <a:ext cx="2637526" cy="17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38300" y="6009713"/>
            <a:ext cx="2957584" cy="576775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wystawy, wernisaże </a:t>
            </a:r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finisaże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46494" y="801700"/>
            <a:ext cx="5723440" cy="323609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wystawy, wernisaże I </a:t>
            </a:r>
            <a:r>
              <a:rPr lang="pl-PL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finisaże</a:t>
            </a: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0041" y="1275261"/>
            <a:ext cx="657933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 WYSTAW MGDK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RYSUNEK ANITY RÓG I KINGI MAZIARZ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PRACE AKTYWNEJ GRUPY TWÓRCÓW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MALARSTWO GRUPY „ART. – DEKOR” Z SOKOŁOWA  MŁP.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 WOJEWÓDZKI KONKURS PLASTYCZNY „NASZ WSPÓLNY ŚWIAT”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PRACE RĘKODZIEŁA ARTYSTYCZNEGO W RAMACH PROJEKTU „SZUKA I PUKA KULTURA I SZTUKA”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XXIV WOJEWÓDZKI KONKURS PLASTYCZNY  „SZOPKA BETLEJEMSKA W OCZACH DZIECKA”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PRACE UCZNIÓW ZESPOŁU SZKÓŁ PLASTYCZNYCH W RZESZOWIE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MALARSTWO ANDRZEJA KORCA</a:t>
            </a:r>
          </a:p>
        </p:txBody>
      </p:sp>
      <p:pic>
        <p:nvPicPr>
          <p:cNvPr id="3074" name="Picture 2" descr="W:\1) IMPREZY\IMPREZY 2016\2016.08.09-09.10 wystawa klubu twórców sztuki ART-DEKOR\MULTIMEDIA\IMGP4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049513"/>
            <a:ext cx="2152649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1) IMPREZY\IMPREZY 2016\2016.10.28 - 11.21 - Nasz Wspólny Świat\Multimedia\IMGP5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552950"/>
            <a:ext cx="2152649" cy="14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1) IMPREZY\IMPREZY 2016\2016.10.21-12.19. warsztaty konkurs Na Szkle Mal wniosek\107_1219\IMGP67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41" y="5738021"/>
            <a:ext cx="2785730" cy="18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38300" y="6009713"/>
            <a:ext cx="2957584" cy="576775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wystawy, wernisaże </a:t>
            </a:r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finisaże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46494" y="801700"/>
            <a:ext cx="5723440" cy="323609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wystawy, wernisaże I </a:t>
            </a:r>
            <a:r>
              <a:rPr lang="pl-PL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finisaże</a:t>
            </a: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0041" y="1275261"/>
            <a:ext cx="657933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GALERIA POD RATUSZEM</a:t>
            </a:r>
          </a:p>
          <a:p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STAŁA PRAC AKTYWNEJ GRUPY TWÓRCÓW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MALARSTWO </a:t>
            </a: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FELICJI MROCZKI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„MALARSTWO JAKO OBRAZOWANIE RZECZYWISTOŚCI”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PRACE JADWIGI LASOCIŃSKIEJ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MALARSTWO  ROBERTA ŁYCZKO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AKWARELE WIOLETTY CIELECKIEJ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FOTOGRAFIA  GRZEGORZA WINIARSKIEGO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AKWARELE AKTYWNEJ GRUPY TWÓRCÓW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FOTOGRAFIA  JANA MAZURKIEWICZA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MALARSTWO GRAŻYNY MICHALSKIEJ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PRACE MARII DRZAŁ – GRYCH I MARII ŁUSZCZKI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FOTOGRAFIA  MAGDALENY </a:t>
            </a: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MAŁACZYŃSKIEJ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MALARSTWO SURREALISTYCZNE MICHAŁA SPRYSZYŃSKIEGO</a:t>
            </a:r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RYSUNEK AGNIESZKI PRZYBYŁO </a:t>
            </a:r>
          </a:p>
          <a:p>
            <a:pPr lvl="0"/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W:\1) IMPREZY\IMPREZY 2016\2016.04.01-05.13 - Wystawa Galeria pod Ratuszem Felicja Mroczka\126_1305\IMGP1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5149"/>
          <a:stretch/>
        </p:blipFill>
        <p:spPr bwMode="auto">
          <a:xfrm>
            <a:off x="7242211" y="3486151"/>
            <a:ext cx="234541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38300" y="6009713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wystawy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446494" y="801700"/>
            <a:ext cx="5723440" cy="323609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wystawy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0041" y="1351130"/>
            <a:ext cx="657933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MAŁA GALERIA – HOL MGDK</a:t>
            </a:r>
          </a:p>
          <a:p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OZDÓB BOŻONARODZENIOWYCH WYKONANYCH PRZEZ DZIECI UCZESTNICZĄCE </a:t>
            </a:r>
            <a:r>
              <a:rPr lang="pl-PL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ZAJĘCIACH PLASTYCZNYCH </a:t>
            </a:r>
            <a:b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MODELARSKICH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OZDÓB WIELKANOCNYCH WYKONANYCH NA ZAJĘCIACH PLASTYCZNYCH </a:t>
            </a:r>
            <a:r>
              <a:rPr lang="pl-PL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MODELARSKICH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 POPLENEROWA  - PLENER AKTYWNEJ GRUPY TWÓRCÓW W POGWIZDOWIE STARYM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PRAC WYKONANYCH PRZEZ UCZESTNIKÓW ZAJĘC PLASTYCZNYCH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POPLENEROWA „GŁOGÓW – DYNÓW DWA PEJZAŻE”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POPLENEROWA  „KAZIMIERZOWSKIE PEJZAŻE UTRWALONE W MALARSTWIE I RZEŹBIE”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„KARTONOWE MIASTECZKO”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„NA SZKLE MALOWANE – KWIATY JAKO ELEMENT DEKORACYJNY”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WYSTAWA PRAC WYKONANYCH PODCZAS PÓŁKOLONII ZIMOWYCH „ŚWIAT KRESKÓWEK</a:t>
            </a:r>
            <a:r>
              <a:rPr lang="pl-PL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l-PL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W:\1) IMPREZY\IMPREZY 2016\Wystawy z projektu\IMGP5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90" y="3606038"/>
            <a:ext cx="2820544" cy="18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38300" y="6009713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KONKURSY,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PLENERY ARTYSTYCZNE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100697" y="682405"/>
            <a:ext cx="6738424" cy="338937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Wojewódzkie konkursy plastyczne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216372"/>
            <a:ext cx="71159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WOJEWÓDZKI PRZEGLĄD TWÓRCZOŚCI NIEPROFESJONALNEJ „PATRZĄC I WIDZĄC”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WOJEWÓDZKI KONKURS PLASTYCZNY „NASZ  WSPÓLNY ŚWIAT”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WOJEWÓDZKI KONKURS PLASTYCZNY „SZOPKA BETLEJEMSKA W OCZACH DZIECKA”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WOJEWÓDZKI KONKURS PLASTYCZNY „NA SZKLE MALOWANE”</a:t>
            </a:r>
          </a:p>
          <a:p>
            <a:endParaRPr lang="pl-PL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PLENERY ARTYSTYCZNE AGT</a:t>
            </a:r>
          </a:p>
          <a:p>
            <a:endParaRPr lang="pl-P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PLENER MALARSKI – „ZIEMIA SOKOŁOWSKA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MALARSTWIE I RYSUNKU”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IV PLENER MALARSKI SOKOŁÓW MŁP. 2016 – „TO CZEGO NIE WIDZIMY NA CODZIEŃ”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PLENER MALARSKI – „KAZIMIERZOWSKIE PEJZAŻE  UTRWALONE W MALARSTWIE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– KAZIMIERZ DOLNY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PLENER MALARSKI – „GŁOGÓW – DYNÓW DWA PEJZAŻE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DYNÓW 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PLENER MALARSKI – „RAJSKA DOLINA”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POGWIZDÓW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STARY 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W:\1) IMPREZY\IMPREZY 2016\2016.10.27-12.19.wystawa KAZIMIERZOWSKIE PEJZAŻE\multimedia\IMGP6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17" y="4582565"/>
            <a:ext cx="1993583" cy="12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W:\1) IMPREZY\IMPREZY 2016\2016.06.08-02.07. VI Wojew.Przegląd Twórcz. Niepr. Patrząc i Widząc\131_2806\IMGP4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17" y="3100634"/>
            <a:ext cx="1993583" cy="13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:\1) IMPREZY\IMPREZY 2016\Rękodzieło\15211724_1176196579137092_79709123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5707397"/>
            <a:ext cx="2450123" cy="18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WARSZTATY RĘKODZIEŁA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68448" y="819330"/>
            <a:ext cx="68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WARSZTATY RĘKODZIEŁA</a:t>
            </a: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0041" y="1351130"/>
            <a:ext cx="657933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DRZEWKO SZCZĘŚCIA 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FILCOWANIE NA SUCHO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DECOUPAGE 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OZDOBY BOŻONARODZENIOWE 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OZDOBY WIELKANOCNE   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endParaRPr lang="pl-PL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W:\1) IMPREZY\IMPREZY 2016\Rękodzieło\IMGP6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7" y="3874898"/>
            <a:ext cx="2466483" cy="16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W:\1) IMPREZY\IMPREZY 2016\Rękodzieło\IMGP68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5650832"/>
            <a:ext cx="2617378" cy="17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W:\1) IMPREZY\IMPREZY 2016\Rękodzieło\15218223_1176195109137239_1300844273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8" y="3490879"/>
            <a:ext cx="2243228" cy="16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:\1) IMPREZY\IMPREZY 2016\Rękodzieło\15218309_1176452949111455_360176391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68" y="4059071"/>
            <a:ext cx="22733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CODZIENNA DZIAŁALNOŚĆ</a:t>
            </a:r>
          </a:p>
          <a:p>
            <a:pPr algn="ctr"/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109217" y="863614"/>
            <a:ext cx="6559218" cy="322803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CODZIENNA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DZIAŁALNOŚĆ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237506" y="1381897"/>
            <a:ext cx="6601615" cy="5874367"/>
          </a:xfrm>
        </p:spPr>
        <p:txBody>
          <a:bodyPr/>
          <a:lstStyle/>
          <a:p>
            <a:pPr lvl="0"/>
            <a:endParaRPr lang="pl-PL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l-PL" sz="2400" b="1" dirty="0" smtClean="0">
                <a:solidFill>
                  <a:srgbClr val="00B0F0"/>
                </a:solidFill>
              </a:rPr>
              <a:t>ZMIANA SERWISANTA DŹWIGU OSOBOWEGO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1"/>
                </a:solidFill>
              </a:rPr>
              <a:t>Stara cena – ok. 3.800 zł brutto/rok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/>
                </a:solidFill>
              </a:rPr>
              <a:t>Nowa cena – ok. 2.000 zł brutto/rok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l-PL" sz="2400" b="1" dirty="0" smtClean="0">
                <a:solidFill>
                  <a:srgbClr val="00B0F0"/>
                </a:solidFill>
              </a:rPr>
              <a:t>ZAKUP 8 ZESTAWÓW BEZPRZEWODOWYCH TZW. MIKROPORTÓW (mikrofon do ręki, mikrofon nagłowny, przekaźnik i odbiornik) </a:t>
            </a:r>
            <a:r>
              <a:rPr lang="pl-PL" sz="2400" b="1" dirty="0" smtClean="0">
                <a:solidFill>
                  <a:schemeClr val="tx1"/>
                </a:solidFill>
              </a:rPr>
              <a:t>–</a:t>
            </a:r>
            <a:r>
              <a:rPr lang="pl-PL" sz="2400" b="1" dirty="0" smtClean="0">
                <a:solidFill>
                  <a:srgbClr val="00B0F0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26.735,10 zł brutto</a:t>
            </a:r>
          </a:p>
          <a:p>
            <a:pPr lvl="0"/>
            <a:endPara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endPara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l-PL" sz="2400" b="1" dirty="0" smtClean="0">
                <a:solidFill>
                  <a:srgbClr val="00B0F0"/>
                </a:solidFill>
              </a:rPr>
              <a:t>ZMIANA SERWISANTA KLIMATYZACJI WEWNĘTRZNEJ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1"/>
                </a:solidFill>
              </a:rPr>
              <a:t>Stara cena – ok. 6.500 zł brutto/rok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tx1"/>
                </a:solidFill>
              </a:rPr>
              <a:t>Nowa cena – ok</a:t>
            </a:r>
            <a:r>
              <a:rPr lang="pl-PL" sz="1800" b="1" dirty="0">
                <a:solidFill>
                  <a:schemeClr val="tx1"/>
                </a:solidFill>
              </a:rPr>
              <a:t>. </a:t>
            </a:r>
            <a:r>
              <a:rPr lang="pl-PL" sz="1800" b="1" dirty="0" smtClean="0">
                <a:solidFill>
                  <a:schemeClr val="tx1"/>
                </a:solidFill>
              </a:rPr>
              <a:t>3.500 </a:t>
            </a:r>
            <a:r>
              <a:rPr lang="pl-PL" sz="1800" b="1" dirty="0">
                <a:solidFill>
                  <a:schemeClr val="tx1"/>
                </a:solidFill>
              </a:rPr>
              <a:t>zł </a:t>
            </a:r>
            <a:r>
              <a:rPr lang="pl-PL" sz="1800" b="1" dirty="0" smtClean="0">
                <a:solidFill>
                  <a:schemeClr val="tx1"/>
                </a:solidFill>
              </a:rPr>
              <a:t>brutto/rok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l-PL" sz="2400" b="1" dirty="0" smtClean="0">
                <a:solidFill>
                  <a:srgbClr val="00B0F0"/>
                </a:solidFill>
              </a:rPr>
              <a:t>ZAKUP 6 SZTUK NAMIOTÓW PLENEROWYCH (3MX6M)</a:t>
            </a:r>
            <a:r>
              <a:rPr lang="pl-PL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– 2.994,00 zł. brutto</a:t>
            </a:r>
          </a:p>
          <a:p>
            <a:pPr algn="ctr"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372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CODZIENNA DZIAŁALNOŚĆ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8288" y="819330"/>
            <a:ext cx="65835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CODZIENNA DZIAŁALNOŚĆ – c.d.</a:t>
            </a: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OCHRONA PRAW AUTORSKICH; 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OCHRONA DANYCH OSOBOWYCH; 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ROZWINIĘCIE DZIAŁAŃ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PROMOCYJNYCH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PATRONATY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MARSZAŁKA, STAROSTY, BURMISTRZA;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WSPÓŁPRACA Z 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MEDIAMI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SZKOLENIA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DLA KADRY PRACOWNICZEJ; </a:t>
            </a:r>
            <a:endParaRPr lang="pl-P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ADAPTACJA KOLEJNYCH POMIESZCZEŃ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BUDYNKU NA CELE PROWADZENIA ZAJĘĆ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 SPOTKAŃ;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Calibri" panose="020F0502020204030204" pitchFamily="34" charset="0"/>
              </a:rPr>
              <a:t>UTWORZENIE NOWEJ GARDEROBY NA STROJE DLA ZESPOŁU PIEŚNI I TAŃCA HANKA;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Calibri" panose="020F0502020204030204" pitchFamily="34" charset="0"/>
              </a:rPr>
              <a:t>UTWORZENIE GARDEROBY NA STROJE DLA GRUP MAŻORETEK;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Calibri" panose="020F0502020204030204" pitchFamily="34" charset="0"/>
              </a:rPr>
              <a:t>UTWORZENIE GARDEROBY NA STROJE I REKWIZYTY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>DLA GRUP TEATRALNYCH;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Calibri" panose="020F0502020204030204" pitchFamily="34" charset="0"/>
              </a:rPr>
              <a:t>UTWORZENIE MAGAZYNU NA INSTRUMENTY MUZYCZNE</a:t>
            </a:r>
            <a:r>
              <a:rPr lang="pl-PL" sz="2100" dirty="0">
                <a:latin typeface="Calibri" panose="020F0502020204030204" pitchFamily="34" charset="0"/>
              </a:rPr>
              <a:t>.</a:t>
            </a:r>
            <a:endParaRPr lang="pl-PL" sz="21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Projekty DOTACYJNE  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68448" y="819330"/>
            <a:ext cx="68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DOTACJE POZYSKANE PRZEZ MGDK</a:t>
            </a:r>
          </a:p>
          <a:p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8447" y="1650327"/>
            <a:ext cx="66706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„WIOSNA Z KULTURĄ</a:t>
            </a:r>
            <a:r>
              <a:rPr lang="pl-PL" sz="2400" b="1" dirty="0" smtClean="0">
                <a:solidFill>
                  <a:srgbClr val="00B0F0"/>
                </a:solidFill>
              </a:rPr>
              <a:t>”</a:t>
            </a:r>
          </a:p>
          <a:p>
            <a:pPr algn="ctr"/>
            <a:endParaRPr lang="pl-PL" b="1" dirty="0" smtClean="0"/>
          </a:p>
          <a:p>
            <a:pPr algn="just"/>
            <a:r>
              <a:rPr lang="pl-PL" dirty="0" smtClean="0"/>
              <a:t>Projekt </a:t>
            </a:r>
            <a:r>
              <a:rPr lang="pl-PL" dirty="0"/>
              <a:t>dofinansowany ze środków Ministra Kultury i Dziedzictwa Narodowego </a:t>
            </a:r>
            <a:r>
              <a:rPr lang="pl-PL" u="sng" dirty="0" smtClean="0"/>
              <a:t>w </a:t>
            </a:r>
            <a:r>
              <a:rPr lang="pl-PL" u="sng" dirty="0"/>
              <a:t>kwocie 75.000,00 </a:t>
            </a:r>
            <a:r>
              <a:rPr lang="pl-PL" u="sng" dirty="0" smtClean="0"/>
              <a:t>zł.</a:t>
            </a:r>
          </a:p>
          <a:p>
            <a:pPr algn="just"/>
            <a:r>
              <a:rPr lang="pl-PL" dirty="0" smtClean="0"/>
              <a:t>Zadanie miało </a:t>
            </a:r>
            <a:r>
              <a:rPr lang="pl-PL" dirty="0"/>
              <a:t>na celu umożliwić mieszkańcom gminy Głogów Małopolski łatwiejszy dostęp do spotkań </a:t>
            </a:r>
            <a:r>
              <a:rPr lang="pl-PL" dirty="0" smtClean="0"/>
              <a:t>ze spektaklami</a:t>
            </a:r>
            <a:r>
              <a:rPr lang="pl-PL" dirty="0"/>
              <a:t> </a:t>
            </a:r>
            <a:r>
              <a:rPr lang="pl-PL" dirty="0" smtClean="0"/>
              <a:t>teatralnymi </a:t>
            </a:r>
            <a:r>
              <a:rPr lang="pl-PL" dirty="0"/>
              <a:t>oraz z audycjami muzycznymi. Wszystkie wydarzenia były bezpłatne dla </a:t>
            </a:r>
            <a:r>
              <a:rPr lang="pl-PL" dirty="0" smtClean="0"/>
              <a:t>uczestników. Spektakle teatralne to m</a:t>
            </a:r>
            <a:r>
              <a:rPr lang="pl-PL" dirty="0"/>
              <a:t>. in. </a:t>
            </a:r>
            <a:r>
              <a:rPr lang="pl-PL" dirty="0" smtClean="0"/>
              <a:t>„</a:t>
            </a:r>
            <a:r>
              <a:rPr lang="pl-PL" dirty="0"/>
              <a:t>Dróżki Pana </a:t>
            </a:r>
            <a:r>
              <a:rPr lang="pl-PL" dirty="0" smtClean="0"/>
              <a:t>Moniuszki, </a:t>
            </a:r>
            <a:r>
              <a:rPr lang="pl-PL" dirty="0"/>
              <a:t>czyli był sobie dziad i baba”, </a:t>
            </a:r>
            <a:r>
              <a:rPr lang="pl-PL" dirty="0" smtClean="0"/>
              <a:t>„Zapiski oficera armii czerwonej”, „Mężczyzna idealny”,</a:t>
            </a:r>
            <a:r>
              <a:rPr lang="pl-PL" dirty="0"/>
              <a:t> spektakl teatralny dla dzieci </a:t>
            </a:r>
            <a:r>
              <a:rPr lang="pl-PL" dirty="0" smtClean="0"/>
              <a:t>w</a:t>
            </a:r>
            <a:r>
              <a:rPr lang="pl-PL" dirty="0"/>
              <a:t> wykonaniu grupy teatralnej Hrabia von Trupki pt.: „Za siódmą górą za siódmą rzeką</a:t>
            </a:r>
            <a:r>
              <a:rPr lang="pl-PL" dirty="0" smtClean="0"/>
              <a:t>”.</a:t>
            </a:r>
          </a:p>
          <a:p>
            <a:pPr algn="just"/>
            <a:r>
              <a:rPr lang="pl-PL" dirty="0" smtClean="0"/>
              <a:t>Audycje </a:t>
            </a:r>
            <a:r>
              <a:rPr lang="pl-PL" dirty="0"/>
              <a:t>muzyczne </a:t>
            </a:r>
            <a:r>
              <a:rPr lang="pl-PL" dirty="0" smtClean="0"/>
              <a:t>obejmowały </a:t>
            </a:r>
            <a:r>
              <a:rPr lang="pl-PL" dirty="0"/>
              <a:t>cykl </a:t>
            </a:r>
            <a:r>
              <a:rPr lang="pl-PL" dirty="0" smtClean="0"/>
              <a:t>spotkań muzycznych podzielonych </a:t>
            </a:r>
            <a:r>
              <a:rPr lang="pl-PL" dirty="0"/>
              <a:t>na audycje z instrumentami perkusyjnymi, smyczkowymi, dętymi oraz </a:t>
            </a:r>
            <a:r>
              <a:rPr lang="pl-PL" dirty="0" smtClean="0"/>
              <a:t>występy zespołu wokalno-instrumentalnego. </a:t>
            </a:r>
            <a:endParaRPr lang="pl-PL" dirty="0"/>
          </a:p>
        </p:txBody>
      </p:sp>
      <p:pic>
        <p:nvPicPr>
          <p:cNvPr id="8194" name="Picture 2" descr="W:\1) IMPREZY\IMPREZY 2016\2016.10.02 - Spektakl DRÓŻKI PANA MONIUSZKI\ZDJĘCIA\DSC_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64" y="3109912"/>
            <a:ext cx="2328862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W:\1) IMPREZY\IMPREZY 2016\2016.11.06 - RAHEL CZY PEPKA spektakl\MULTIMEDIA\IMGP5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95" y="4781548"/>
            <a:ext cx="2362199" cy="15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43464" y="6916748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stałe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571331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07627" y="837662"/>
            <a:ext cx="7318588" cy="672120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Grupy  i  zespoły  DZIAŁAJĄCE PRZY MGDK </a:t>
            </a:r>
            <a:b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c.d.</a:t>
            </a:r>
            <a:endParaRPr lang="pl-PL" sz="2800" b="1" cap="none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7746" y="1510221"/>
            <a:ext cx="69324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Mażoretki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grupy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Rytmika </a:t>
            </a: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Taniec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nowoczesny </a:t>
            </a: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Taniec towarzyski – 5 grup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Warsztaty rękodzieła – 7 grup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Zajęcia plastyczne – </a:t>
            </a:r>
            <a:r>
              <a:rPr lang="pl-PL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grupy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Muzyczny „Łubu Dubu”</a:t>
            </a: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Pieśni i Tańca „Chabry” – 2 grupy</a:t>
            </a:r>
          </a:p>
          <a:p>
            <a:pPr marL="285750" indent="-285750" defTabSz="77724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Zespół Pieśni i Tańca „Hanka” – </a:t>
            </a:r>
            <a:r>
              <a:rPr lang="pl-PL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grup </a:t>
            </a:r>
          </a:p>
          <a:p>
            <a:pPr marL="285750" lvl="0" indent="-285750" defTabSz="77724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Zespół Pieśni i Tańca „Lajkonik” – 4 grupy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Pieśni i Tańca „Mali Przewrotniacy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–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4 grupy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Pieśni i Tańca „Przewrotniacy”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Zespół Tańca Ludowego w Pogwizdowie Nowym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2 grupy 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Wokalny „Perełki”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Wokalny „Złota Nutka” – 3 grupy</a:t>
            </a: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W:\5)GALERIA\Zdjęcia zespołów\Plastyka\IMGP5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7" y="5050519"/>
            <a:ext cx="2449847" cy="163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5)GALERIA\Zdjęcia zespołów\taniec towarzyski\Grupa starsza pogwizdów\IMG_6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6" y="3102143"/>
            <a:ext cx="2449847" cy="17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Projekty DOTACYJNE  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68448" y="819330"/>
            <a:ext cx="667067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B0F0"/>
                </a:solidFill>
              </a:rPr>
              <a:t>„</a:t>
            </a:r>
            <a:r>
              <a:rPr lang="pl-PL" sz="2400" b="1" dirty="0">
                <a:solidFill>
                  <a:srgbClr val="00B0F0"/>
                </a:solidFill>
              </a:rPr>
              <a:t>GŁOGOWSKI PEJZAŻ SZTUKI </a:t>
            </a:r>
            <a:r>
              <a:rPr lang="pl-PL" sz="2400" b="1" dirty="0" smtClean="0">
                <a:solidFill>
                  <a:srgbClr val="00B0F0"/>
                </a:solidFill>
              </a:rPr>
              <a:t/>
            </a:r>
            <a:br>
              <a:rPr lang="pl-PL" sz="2400" b="1" dirty="0" smtClean="0">
                <a:solidFill>
                  <a:srgbClr val="00B0F0"/>
                </a:solidFill>
              </a:rPr>
            </a:br>
            <a:r>
              <a:rPr lang="pl-PL" sz="2400" b="1" dirty="0" smtClean="0">
                <a:solidFill>
                  <a:srgbClr val="00B0F0"/>
                </a:solidFill>
              </a:rPr>
              <a:t>I</a:t>
            </a:r>
            <a:r>
              <a:rPr lang="pl-PL" sz="2400" b="1" dirty="0">
                <a:solidFill>
                  <a:srgbClr val="00B0F0"/>
                </a:solidFill>
              </a:rPr>
              <a:t> ENERGII POZYTYWNEJ – JUNIOR 2016” </a:t>
            </a:r>
            <a:endParaRPr lang="pl-PL" sz="2400" b="1" dirty="0" smtClean="0">
              <a:solidFill>
                <a:srgbClr val="00B0F0"/>
              </a:solidFill>
            </a:endParaRPr>
          </a:p>
          <a:p>
            <a:pPr algn="ctr"/>
            <a:r>
              <a:rPr lang="pl-PL" sz="2000" b="1" dirty="0" smtClean="0"/>
              <a:t> </a:t>
            </a:r>
          </a:p>
          <a:p>
            <a:pPr algn="just"/>
            <a:r>
              <a:rPr lang="pl-PL" dirty="0"/>
              <a:t>Projekt dofinansowany ze środków Ministra Kultury i Dziedzictwa Narodowego </a:t>
            </a:r>
            <a:r>
              <a:rPr lang="pl-PL" u="sng" dirty="0"/>
              <a:t>w kwocie 50.000,00 zł.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 smtClean="0"/>
              <a:t>Elementami </a:t>
            </a:r>
            <a:r>
              <a:rPr lang="pl-PL" dirty="0"/>
              <a:t>składowymi zadania były: warsztaty, konkursy ,wystawy, przegląd piosenki dziecięcej i młodzieżowej, cykl pikników dla dzieci i młodzieży połączone z happeningiem, konkurs fotograficzny, konkurs plastyczny zwracający uwagę na problemy osób sprawnych inaczej. Wszystkie wydarzenia były bezpłatne dla uczestników. </a:t>
            </a:r>
            <a:r>
              <a:rPr lang="pl-PL" dirty="0" smtClean="0"/>
              <a:t>Projekt miał </a:t>
            </a:r>
            <a:r>
              <a:rPr lang="pl-PL" dirty="0"/>
              <a:t>na celu w sposób innowacyjny i nowatorski zachęcić oraz zaprosić do wspólnego </a:t>
            </a:r>
            <a:r>
              <a:rPr lang="pl-PL" dirty="0" smtClean="0"/>
              <a:t>działania. Główną </a:t>
            </a:r>
            <a:r>
              <a:rPr lang="pl-PL" dirty="0"/>
              <a:t>ideą </a:t>
            </a:r>
            <a:r>
              <a:rPr lang="pl-PL" dirty="0" smtClean="0"/>
              <a:t>było połączenie </a:t>
            </a:r>
            <a:r>
              <a:rPr lang="pl-PL" dirty="0"/>
              <a:t>różnych przedsięwzięć artystycznych, które mają wpływ na kształtowanie postaw młodego człowieka. </a:t>
            </a:r>
            <a:r>
              <a:rPr lang="pl-PL" dirty="0" smtClean="0"/>
              <a:t>Junior 2017 - był podróżą </a:t>
            </a:r>
            <a:r>
              <a:rPr lang="pl-PL" dirty="0"/>
              <a:t>przez różne dziedziny sztuki, </a:t>
            </a:r>
            <a:r>
              <a:rPr lang="pl-PL" dirty="0" smtClean="0"/>
              <a:t>kształtującą </a:t>
            </a:r>
            <a:r>
              <a:rPr lang="pl-PL" dirty="0"/>
              <a:t>nieszablonowe </a:t>
            </a:r>
            <a:r>
              <a:rPr lang="pl-PL" dirty="0" smtClean="0"/>
              <a:t>myślenie. </a:t>
            </a:r>
            <a:r>
              <a:rPr lang="pl-PL" dirty="0"/>
              <a:t>Poprzez zadanie </a:t>
            </a:r>
            <a:r>
              <a:rPr lang="pl-PL" dirty="0" smtClean="0"/>
              <a:t>programowe pragnęliśmy </a:t>
            </a:r>
            <a:r>
              <a:rPr lang="pl-PL" dirty="0"/>
              <a:t>wesprzeć uzdolnione dzieci i młodzież, pokazać pozytywne kierunki </a:t>
            </a:r>
            <a:r>
              <a:rPr lang="pl-PL" dirty="0" smtClean="0"/>
              <a:t>rozwoju.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W:\1) IMPREZY\IMPREZY 2016\2016.09.11 - Piknik Niwa\MULTIMEDIA\IMGP5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5925" b="16050"/>
          <a:stretch/>
        </p:blipFill>
        <p:spPr bwMode="auto">
          <a:xfrm>
            <a:off x="7028446" y="3124855"/>
            <a:ext cx="2721695" cy="10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W:\1) IMPREZY\IMPREZY 2016\2016.09.11 - Piknik Niwa\MULTIMEDIA\IMGP5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1" y="4410074"/>
            <a:ext cx="278606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Projekty DOTACYJNE  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68448" y="819330"/>
            <a:ext cx="66706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"SZUKA I PUKA KULTURA I SZTUKA"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endParaRPr lang="pl-PL" sz="2400" dirty="0" smtClean="0">
              <a:solidFill>
                <a:srgbClr val="00B0F0"/>
              </a:solidFill>
            </a:endParaRPr>
          </a:p>
          <a:p>
            <a:pPr algn="ctr"/>
            <a:endParaRPr lang="pl-PL" sz="2400" dirty="0" smtClean="0"/>
          </a:p>
          <a:p>
            <a:pPr algn="just"/>
            <a:r>
              <a:rPr lang="pl-PL" dirty="0"/>
              <a:t>Projekt dofinansowany ze środków Ministra Kultury i Dziedzictwa </a:t>
            </a:r>
            <a:r>
              <a:rPr lang="pl-PL" dirty="0" smtClean="0"/>
              <a:t>Narodowego </a:t>
            </a:r>
            <a:r>
              <a:rPr lang="pl-PL" u="sng" dirty="0" smtClean="0"/>
              <a:t>w </a:t>
            </a:r>
            <a:r>
              <a:rPr lang="pl-PL" u="sng" dirty="0"/>
              <a:t>kwocie 50.000,00 </a:t>
            </a:r>
            <a:r>
              <a:rPr lang="pl-PL" u="sng" dirty="0" smtClean="0"/>
              <a:t>zł.</a:t>
            </a:r>
            <a:r>
              <a:rPr lang="pl-PL" dirty="0" smtClean="0"/>
              <a:t> </a:t>
            </a:r>
          </a:p>
          <a:p>
            <a:pPr algn="just"/>
            <a:r>
              <a:rPr lang="pl-PL" dirty="0" smtClean="0"/>
              <a:t>Zadanie polegało </a:t>
            </a:r>
            <a:r>
              <a:rPr lang="pl-PL" dirty="0"/>
              <a:t>na organizacji pleneru malarskiego pn. </a:t>
            </a:r>
            <a:r>
              <a:rPr lang="pl-PL" dirty="0" smtClean="0"/>
              <a:t>„Kazimierzowskie </a:t>
            </a:r>
            <a:r>
              <a:rPr lang="pl-PL" dirty="0"/>
              <a:t>pejzaże utrwalone w malarstwie i </a:t>
            </a:r>
            <a:r>
              <a:rPr lang="pl-PL" dirty="0" smtClean="0"/>
              <a:t>rzeźbie”, wyjazdu </a:t>
            </a:r>
            <a:r>
              <a:rPr lang="pl-PL" dirty="0"/>
              <a:t>na spektakl teatralny </a:t>
            </a:r>
            <a:r>
              <a:rPr lang="pl-PL" dirty="0" smtClean="0"/>
              <a:t>wraz </a:t>
            </a:r>
            <a:r>
              <a:rPr lang="pl-PL" dirty="0"/>
              <a:t>z lekcją </a:t>
            </a:r>
            <a:r>
              <a:rPr lang="pl-PL" dirty="0" smtClean="0"/>
              <a:t>teatralną </a:t>
            </a:r>
            <a:r>
              <a:rPr lang="pl-PL" dirty="0"/>
              <a:t>oraz</a:t>
            </a:r>
            <a:r>
              <a:rPr lang="pl-PL" dirty="0" smtClean="0"/>
              <a:t> </a:t>
            </a:r>
            <a:r>
              <a:rPr lang="pl-PL" dirty="0"/>
              <a:t>warsztatów interdyscyplinarnych z dziedziny: tańca towarzyskiego, tańca </a:t>
            </a:r>
            <a:r>
              <a:rPr lang="pl-PL" dirty="0" smtClean="0"/>
              <a:t>nowoczesnego, tańca klasycznego, </a:t>
            </a:r>
            <a:r>
              <a:rPr lang="pl-PL" dirty="0"/>
              <a:t>fotografii, plastyki </a:t>
            </a:r>
            <a:r>
              <a:rPr lang="pl-PL" dirty="0" smtClean="0"/>
              <a:t>i rękodzieła </a:t>
            </a:r>
            <a:r>
              <a:rPr lang="pl-PL" dirty="0"/>
              <a:t>artystycznego (</a:t>
            </a:r>
            <a:r>
              <a:rPr lang="pl-PL" dirty="0" smtClean="0"/>
              <a:t>w </a:t>
            </a:r>
            <a:r>
              <a:rPr lang="pl-PL" dirty="0"/>
              <a:t>tym: decoupage, filcowanie wełny na sucho i tworzenie tzw. „drzewek szczęścia</a:t>
            </a:r>
            <a:r>
              <a:rPr lang="pl-PL" dirty="0" smtClean="0"/>
              <a:t>”).</a:t>
            </a:r>
          </a:p>
          <a:p>
            <a:pPr algn="just"/>
            <a:r>
              <a:rPr lang="pl-PL" dirty="0" smtClean="0"/>
              <a:t>Wszystkie </a:t>
            </a:r>
            <a:r>
              <a:rPr lang="pl-PL" dirty="0"/>
              <a:t>te działania </a:t>
            </a:r>
            <a:r>
              <a:rPr lang="pl-PL" dirty="0" smtClean="0"/>
              <a:t>miały  </a:t>
            </a:r>
            <a:r>
              <a:rPr lang="pl-PL" dirty="0"/>
              <a:t>na celu </a:t>
            </a:r>
            <a:r>
              <a:rPr lang="pl-PL" dirty="0" smtClean="0"/>
              <a:t>udostępnienie </a:t>
            </a:r>
            <a:r>
              <a:rPr lang="pl-PL" dirty="0"/>
              <a:t>szeroko pojętej kultury i sztuki mieszkańcom gminy Głogów Małopolski aktywizując twórczo uczestników reprezentujących wszystkie grupy wiekowe. Projekt </a:t>
            </a:r>
            <a:r>
              <a:rPr lang="pl-PL" dirty="0" smtClean="0"/>
              <a:t>miał </a:t>
            </a:r>
            <a:r>
              <a:rPr lang="pl-PL" dirty="0"/>
              <a:t>na celu stymulowanie kreatywności, rozwijanie uzdolnień i talentów oraz tworzenie warunków dla rozwoju amatorskiego ruchu artystycznego, przygotowanie społeczeństwa do aktywnego uczestnictwa w kulturze. Uwieńczeniem projektu </a:t>
            </a:r>
            <a:r>
              <a:rPr lang="pl-PL" dirty="0" smtClean="0"/>
              <a:t>była </a:t>
            </a:r>
            <a:r>
              <a:rPr lang="pl-PL" dirty="0"/>
              <a:t>wystawa prac plastycznych, rękodzielniczych i fotograficznych. </a:t>
            </a:r>
            <a:endParaRPr lang="pl-PL" b="1" dirty="0" smtClean="0"/>
          </a:p>
        </p:txBody>
      </p:sp>
      <p:pic>
        <p:nvPicPr>
          <p:cNvPr id="10242" name="Picture 2" descr="W:\1) IMPREZY\IMPREZY 2016\Decupage\IMGP5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126898"/>
            <a:ext cx="2291476" cy="15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W:\1) IMPREZY\IMPREZY 2016\Taniec towarzyski\IMGP6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4797425"/>
            <a:ext cx="228195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Projekty DOTACYJNE  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163773" y="793047"/>
            <a:ext cx="667534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„CO CI DA TA ZŁOŚĆ?! </a:t>
            </a:r>
            <a:r>
              <a:rPr lang="pl-PL" sz="2400" b="1" dirty="0" smtClean="0">
                <a:solidFill>
                  <a:srgbClr val="00B0F0"/>
                </a:solidFill>
              </a:rPr>
              <a:t/>
            </a:r>
            <a:br>
              <a:rPr lang="pl-PL" sz="2400" b="1" dirty="0" smtClean="0">
                <a:solidFill>
                  <a:srgbClr val="00B0F0"/>
                </a:solidFill>
              </a:rPr>
            </a:br>
            <a:r>
              <a:rPr lang="pl-PL" sz="2400" b="1" dirty="0" smtClean="0">
                <a:solidFill>
                  <a:srgbClr val="00B0F0"/>
                </a:solidFill>
              </a:rPr>
              <a:t>SZTUKA </a:t>
            </a:r>
            <a:r>
              <a:rPr lang="pl-PL" sz="2400" b="1" dirty="0">
                <a:solidFill>
                  <a:srgbClr val="00B0F0"/>
                </a:solidFill>
              </a:rPr>
              <a:t>PRZECIW PRZEMOCY” </a:t>
            </a:r>
            <a:endParaRPr lang="pl-PL" sz="2400" b="1" dirty="0" smtClean="0">
              <a:solidFill>
                <a:srgbClr val="00B0F0"/>
              </a:solidFill>
            </a:endParaRPr>
          </a:p>
          <a:p>
            <a:endParaRPr lang="pl-PL" dirty="0"/>
          </a:p>
          <a:p>
            <a:pPr algn="just"/>
            <a:r>
              <a:rPr lang="pl-PL" dirty="0"/>
              <a:t>Projekt dofinansowany przez Regionalny Ośrodek Polityki Społecznej w Rzeszowie </a:t>
            </a:r>
            <a:r>
              <a:rPr lang="pl-PL" u="sng" dirty="0"/>
              <a:t>w kwocie 14.600,00 zł</a:t>
            </a:r>
            <a:r>
              <a:rPr lang="pl-PL" u="sng" dirty="0" smtClean="0"/>
              <a:t>.</a:t>
            </a:r>
          </a:p>
          <a:p>
            <a:pPr algn="just"/>
            <a:r>
              <a:rPr lang="pl-PL" dirty="0" smtClean="0"/>
              <a:t>Realizowany był </a:t>
            </a:r>
            <a:r>
              <a:rPr lang="pl-PL" dirty="0"/>
              <a:t>przez Stowarzyszenie Razem z Bud Głogowskich we </a:t>
            </a:r>
            <a:r>
              <a:rPr lang="pl-PL" dirty="0" smtClean="0"/>
              <a:t>współpracy z </a:t>
            </a:r>
            <a:r>
              <a:rPr lang="pl-PL" dirty="0"/>
              <a:t>Miejsko Gminnym Domem </a:t>
            </a:r>
            <a:r>
              <a:rPr lang="pl-PL" dirty="0" smtClean="0"/>
              <a:t>Kultury.</a:t>
            </a:r>
            <a:r>
              <a:rPr lang="pl-PL" dirty="0"/>
              <a:t> </a:t>
            </a:r>
            <a:r>
              <a:rPr lang="pl-PL" dirty="0" smtClean="0"/>
              <a:t>Działania </a:t>
            </a:r>
            <a:r>
              <a:rPr lang="pl-PL" dirty="0"/>
              <a:t>podejmowane podczas realizacji projektu </a:t>
            </a:r>
            <a:r>
              <a:rPr lang="pl-PL" dirty="0" smtClean="0"/>
              <a:t>polegały głównie </a:t>
            </a:r>
            <a:r>
              <a:rPr lang="pl-PL" dirty="0"/>
              <a:t>na </a:t>
            </a:r>
            <a:r>
              <a:rPr lang="pl-PL" dirty="0" smtClean="0"/>
              <a:t>warsztatach </a:t>
            </a:r>
            <a:r>
              <a:rPr lang="pl-PL" dirty="0"/>
              <a:t>twórczych</a:t>
            </a:r>
            <a:br>
              <a:rPr lang="pl-PL" dirty="0"/>
            </a:br>
            <a:r>
              <a:rPr lang="pl-PL" dirty="0"/>
              <a:t>i artystycznych, których wytworem </a:t>
            </a:r>
            <a:r>
              <a:rPr lang="pl-PL" dirty="0" smtClean="0"/>
              <a:t>były dzieła </a:t>
            </a:r>
            <a:r>
              <a:rPr lang="pl-PL" dirty="0"/>
              <a:t>mówiące o przemocy tj. o przyczynach i skutkach zachowania agresywnego, umiejętnościach rozwiązywania konfliktów, radzenia sobie ze stresem, umiejętnościach nawiązywania kontaktów i in. Zaangażowane do projektu dzieci i młodzież </a:t>
            </a:r>
            <a:r>
              <a:rPr lang="pl-PL" dirty="0" smtClean="0"/>
              <a:t>miały </a:t>
            </a:r>
            <a:r>
              <a:rPr lang="pl-PL" dirty="0"/>
              <a:t>możliwość zorganizowania kampanii społecznej przygotowanej pod okiem specjalistów mówiącej o przemocy w rodzinie. Środkami wyrazu kampanii </a:t>
            </a:r>
            <a:r>
              <a:rPr lang="pl-PL" dirty="0" smtClean="0"/>
              <a:t>były </a:t>
            </a:r>
            <a:r>
              <a:rPr lang="pl-PL" dirty="0"/>
              <a:t>działania artystyczne takie </a:t>
            </a:r>
            <a:r>
              <a:rPr lang="pl-PL" dirty="0" smtClean="0"/>
              <a:t>jak: plastyka, teatr, muzyka, film. Uczestnicy zadania mieli </a:t>
            </a:r>
            <a:r>
              <a:rPr lang="pl-PL" dirty="0"/>
              <a:t>także możliwość uczestniczenia w </a:t>
            </a:r>
            <a:r>
              <a:rPr lang="pl-PL" dirty="0" smtClean="0"/>
              <a:t>spotkaniu z pedagogiem/ psychoprofilaktykiem. Efektem </a:t>
            </a:r>
            <a:r>
              <a:rPr lang="pl-PL" dirty="0"/>
              <a:t>końcowym projektu </a:t>
            </a:r>
            <a:r>
              <a:rPr lang="pl-PL" dirty="0" smtClean="0"/>
              <a:t>była wystawa oraz kampania </a:t>
            </a:r>
            <a:r>
              <a:rPr lang="pl-PL" dirty="0"/>
              <a:t>społeczna zorganizowana przez dzieci i młodzież, w której </a:t>
            </a:r>
            <a:r>
              <a:rPr lang="pl-PL" dirty="0" smtClean="0"/>
              <a:t>został </a:t>
            </a:r>
            <a:r>
              <a:rPr lang="pl-PL" dirty="0"/>
              <a:t>wykorzystany film, komiks oraz zdjęcia zrealizowane podczas warsztatów.</a:t>
            </a:r>
          </a:p>
        </p:txBody>
      </p:sp>
      <p:pic>
        <p:nvPicPr>
          <p:cNvPr id="11266" name="Picture 2" descr="W:\1) IMPREZY\IMPREZY 2016\ROPS - projekt\Co ci da ta złość\warsztatyc_d_\20161003_1826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8"/>
          <a:stretch/>
        </p:blipFill>
        <p:spPr bwMode="auto">
          <a:xfrm>
            <a:off x="7362825" y="3190875"/>
            <a:ext cx="2362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W:\1) IMPREZY\IMPREZY 2016\ROPS - projekt\Co ci da ta złość\Nowy folder\DSC_0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619624"/>
            <a:ext cx="22955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Projekty DOTACYJNE  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126242" y="812293"/>
            <a:ext cx="6712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PLENER MALARSKO - RZEŹBIARSKI </a:t>
            </a:r>
            <a:br>
              <a:rPr lang="pl-PL" sz="2400" b="1" dirty="0">
                <a:solidFill>
                  <a:srgbClr val="00B0F0"/>
                </a:solidFill>
              </a:rPr>
            </a:br>
            <a:r>
              <a:rPr lang="pl-PL" sz="2400" b="1" dirty="0" smtClean="0">
                <a:solidFill>
                  <a:srgbClr val="00B0F0"/>
                </a:solidFill>
              </a:rPr>
              <a:t>„</a:t>
            </a:r>
            <a:r>
              <a:rPr lang="pl-PL" sz="2400" b="1" dirty="0">
                <a:solidFill>
                  <a:srgbClr val="00B0F0"/>
                </a:solidFill>
              </a:rPr>
              <a:t>GŁOGÓW, DYNÓW – DWA PEJZAŻE</a:t>
            </a:r>
            <a:r>
              <a:rPr lang="pl-PL" sz="2400" b="1" dirty="0" smtClean="0">
                <a:solidFill>
                  <a:srgbClr val="00B0F0"/>
                </a:solidFill>
              </a:rPr>
              <a:t>”</a:t>
            </a:r>
          </a:p>
          <a:p>
            <a:endParaRPr lang="pl-PL" b="1" dirty="0"/>
          </a:p>
          <a:p>
            <a:pPr algn="just"/>
            <a:r>
              <a:rPr lang="pl-PL" dirty="0" smtClean="0"/>
              <a:t>Plener dofinansowany przez </a:t>
            </a:r>
            <a:r>
              <a:rPr lang="pl-PL" dirty="0"/>
              <a:t>Starostwo Powiatowe w </a:t>
            </a:r>
            <a:r>
              <a:rPr lang="pl-PL" dirty="0" smtClean="0"/>
              <a:t>Rzeszowie </a:t>
            </a:r>
            <a:r>
              <a:rPr lang="pl-PL" u="sng" dirty="0" smtClean="0"/>
              <a:t>w </a:t>
            </a:r>
            <a:r>
              <a:rPr lang="pl-PL" u="sng" dirty="0"/>
              <a:t>kwocie 1.500,00 </a:t>
            </a:r>
            <a:r>
              <a:rPr lang="pl-PL" u="sng" dirty="0" smtClean="0"/>
              <a:t>zł.</a:t>
            </a:r>
            <a:r>
              <a:rPr lang="pl-PL" dirty="0" smtClean="0"/>
              <a:t>, to impreza </a:t>
            </a:r>
            <a:r>
              <a:rPr lang="pl-PL" dirty="0"/>
              <a:t>skierowana do osób zajmujących się </a:t>
            </a:r>
            <a:r>
              <a:rPr lang="pl-PL" dirty="0"/>
              <a:t>profesjonalnie i </a:t>
            </a:r>
            <a:r>
              <a:rPr lang="pl-PL" dirty="0" smtClean="0"/>
              <a:t>amatorsko malarstwem </a:t>
            </a:r>
            <a:r>
              <a:rPr lang="pl-PL" dirty="0"/>
              <a:t>oraz </a:t>
            </a:r>
            <a:r>
              <a:rPr lang="pl-PL" dirty="0" smtClean="0"/>
              <a:t>rzeźbą. </a:t>
            </a:r>
            <a:r>
              <a:rPr lang="pl-PL" dirty="0"/>
              <a:t>Projektowi </a:t>
            </a:r>
            <a:r>
              <a:rPr lang="pl-PL" dirty="0" smtClean="0"/>
              <a:t>towarzyszyła wystawa </a:t>
            </a:r>
            <a:r>
              <a:rPr lang="pl-PL" dirty="0"/>
              <a:t>prac powstałych </a:t>
            </a:r>
            <a:r>
              <a:rPr lang="pl-PL" dirty="0"/>
              <a:t>w trakcie </a:t>
            </a:r>
            <a:r>
              <a:rPr lang="pl-PL" dirty="0" smtClean="0"/>
              <a:t>pleneru. </a:t>
            </a:r>
            <a:r>
              <a:rPr lang="pl-PL" dirty="0"/>
              <a:t>Tworzenie malarskich impresji realizowane </a:t>
            </a:r>
            <a:r>
              <a:rPr lang="pl-PL" dirty="0" smtClean="0"/>
              <a:t>były </a:t>
            </a:r>
            <a:r>
              <a:rPr lang="pl-PL" dirty="0"/>
              <a:t>poprzez poznawanie </a:t>
            </a:r>
            <a:r>
              <a:rPr lang="pl-PL" dirty="0" smtClean="0"/>
              <a:t>krajobrazu </a:t>
            </a:r>
            <a:r>
              <a:rPr lang="pl-PL" dirty="0"/>
              <a:t>i historii Głogowa Młp. oraz </a:t>
            </a:r>
            <a:r>
              <a:rPr lang="pl-PL" dirty="0" smtClean="0"/>
              <a:t>Dynowa </a:t>
            </a:r>
            <a:r>
              <a:rPr lang="pl-PL" dirty="0"/>
              <a:t>i okolic . </a:t>
            </a:r>
          </a:p>
        </p:txBody>
      </p:sp>
      <p:pic>
        <p:nvPicPr>
          <p:cNvPr id="12290" name="Picture 2" descr="W:\1) IMPREZY\IMPREZY 2016\2016.10.15 PLENER DYNÓW\Głogów - Dynów\38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25" y="4877945"/>
            <a:ext cx="2453299" cy="13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W:\1) IMPREZY\IMPREZY 2016\2016.10.15 PLENER DYNÓW\Głogów - Dynów\38 (1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 r="21875" b="4828"/>
          <a:stretch/>
        </p:blipFill>
        <p:spPr bwMode="auto">
          <a:xfrm>
            <a:off x="7222025" y="3116188"/>
            <a:ext cx="2453299" cy="14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20783" y="4082682"/>
            <a:ext cx="65741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B0F0"/>
                </a:solidFill>
              </a:rPr>
              <a:t>I WOJEWÓDZKI PRZEGLĄD ZESPOŁÓW MAŻORETKOWYCH I CHEERLEADERKOWCYH „FAME”</a:t>
            </a:r>
            <a:endParaRPr lang="pl-PL" sz="2400" b="1" dirty="0">
              <a:solidFill>
                <a:srgbClr val="00B0F0"/>
              </a:solidFill>
            </a:endParaRPr>
          </a:p>
          <a:p>
            <a:endParaRPr lang="pl-PL" b="1" dirty="0"/>
          </a:p>
          <a:p>
            <a:pPr algn="just"/>
            <a:r>
              <a:rPr lang="pl-PL" dirty="0" smtClean="0"/>
              <a:t>Impreza dofinansowana </a:t>
            </a:r>
            <a:r>
              <a:rPr lang="pl-PL" dirty="0"/>
              <a:t>przez Starostwo </a:t>
            </a:r>
            <a:r>
              <a:rPr lang="pl-PL" dirty="0" smtClean="0"/>
              <a:t>Powiatowe w</a:t>
            </a:r>
            <a:r>
              <a:rPr lang="pl-PL" dirty="0"/>
              <a:t> Rzeszowie </a:t>
            </a:r>
            <a:r>
              <a:rPr lang="pl-PL" u="sng" dirty="0"/>
              <a:t>w kwocie </a:t>
            </a:r>
            <a:r>
              <a:rPr lang="pl-PL" u="sng" dirty="0" smtClean="0"/>
              <a:t>1.000,00 </a:t>
            </a:r>
            <a:r>
              <a:rPr lang="pl-PL" u="sng" dirty="0"/>
              <a:t>zł</a:t>
            </a:r>
            <a:r>
              <a:rPr lang="pl-PL" u="sng" dirty="0" smtClean="0"/>
              <a:t>.</a:t>
            </a:r>
            <a:endParaRPr lang="pl-PL" dirty="0" smtClean="0"/>
          </a:p>
          <a:p>
            <a:pPr algn="just"/>
            <a:r>
              <a:rPr lang="pl-PL" dirty="0" smtClean="0"/>
              <a:t>Przegląd </a:t>
            </a:r>
            <a:r>
              <a:rPr lang="pl-PL" dirty="0"/>
              <a:t>to </a:t>
            </a:r>
            <a:r>
              <a:rPr lang="pl-PL" dirty="0" smtClean="0"/>
              <a:t>okazja dla </a:t>
            </a:r>
            <a:r>
              <a:rPr lang="pl-PL" dirty="0" err="1" smtClean="0"/>
              <a:t>możoretek</a:t>
            </a:r>
            <a:r>
              <a:rPr lang="pl-PL" dirty="0" smtClean="0"/>
              <a:t> i </a:t>
            </a:r>
            <a:r>
              <a:rPr lang="pl-PL" dirty="0" err="1" smtClean="0"/>
              <a:t>cheerleaderek</a:t>
            </a:r>
            <a:r>
              <a:rPr lang="pl-PL" dirty="0"/>
              <a:t> </a:t>
            </a:r>
            <a:r>
              <a:rPr lang="pl-PL" dirty="0" smtClean="0"/>
              <a:t>do pokazania swojego kunsztu. Impreza odbyła się bezpośrednio przed rozpoczęciem Dni Głogowa Małopolskiego i zakończyła się wspólnym przemarszem uczestniczek z Orkiestrą Dętą po centrum Głogowa Młp.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8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POZYSKANE FINANSE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8288" y="819330"/>
            <a:ext cx="683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POZYSKANE FINANSE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8288" y="1680515"/>
            <a:ext cx="82071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FINANSE POZYSKANE PRZEZ MGDK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końca kwietnia 2017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r:</a:t>
            </a:r>
          </a:p>
          <a:p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Dotacje spoza Gminy: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 ze Starostwa w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Rzeszowie</a:t>
            </a:r>
          </a:p>
          <a:p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Złożyliśmy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4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MKiDN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wniosek o dotację w wysokości 145 000 zł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rozstrzygnięcie do końca maja</a:t>
            </a:r>
            <a:endParaRPr lang="pl-PL" sz="24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FINANSE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POZYSKANE PRZEZ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MGDK W 2016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Dotacje spoza Gminy: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zł, w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175 000 zł z </a:t>
            </a:r>
            <a:r>
              <a:rPr lang="pl-PL" sz="2400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MKiDN</a:t>
            </a:r>
            <a:endParaRPr lang="pl-PL" sz="24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2 500 zł ze Starostwa w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Rzeszowie</a:t>
            </a:r>
          </a:p>
          <a:p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Przychody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własne: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171 559,25 zł</a:t>
            </a:r>
            <a:endParaRPr lang="pl-PL" sz="24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sz="2400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FINANSE </a:t>
            </a:r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POZYSKANE PRZEZ MGDK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2015 r: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Dotacje spoza Gminy: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100,89 zł</a:t>
            </a:r>
          </a:p>
          <a:p>
            <a:pPr lvl="0"/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Przychody własne: </a:t>
            </a:r>
            <a:r>
              <a:rPr lang="pl-PL" sz="24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 </a:t>
            </a:r>
            <a:r>
              <a:rPr lang="pl-PL" sz="2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638,24 zł</a:t>
            </a:r>
          </a:p>
        </p:txBody>
      </p:sp>
    </p:spTree>
    <p:extLst>
      <p:ext uri="{BB962C8B-B14F-4D97-AF65-F5344CB8AC3E}">
        <p14:creationId xmlns:p14="http://schemas.microsoft.com/office/powerpoint/2010/main" val="352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6428" y="6430817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Zasoby kadrowe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71772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132597" y="1080060"/>
            <a:ext cx="6559218" cy="322803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ZASOBY KADROWE MGDK</a:t>
            </a:r>
          </a:p>
          <a:p>
            <a:pPr algn="ctr"/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300109" y="2014205"/>
            <a:ext cx="7073706" cy="34078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osób = 13,5 etatów, </a:t>
            </a:r>
            <a:r>
              <a:rPr lang="pl-PL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l-PL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instruktorów = 5,25 etatów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3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l-PL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+ 4 instruktorów na umowy zlecenia/dzieło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553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90163" y="2438400"/>
            <a:ext cx="5748583" cy="1479083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ZAPRASZAM NA NASZĄ </a:t>
            </a:r>
          </a:p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NOWĄ STRONĘ INTERNETOWĄ</a:t>
            </a:r>
          </a:p>
          <a:p>
            <a:pPr algn="ctr"/>
            <a:endParaRPr lang="pl-PL" sz="28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(POD STARYM ADRESEM):</a:t>
            </a:r>
          </a:p>
          <a:p>
            <a:pPr algn="ctr"/>
            <a:endParaRPr lang="pl-PL" dirty="0" smtClean="0"/>
          </a:p>
          <a:p>
            <a:pPr algn="ctr"/>
            <a:r>
              <a:rPr lang="pl-PL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WWW.MGDK.PL</a:t>
            </a:r>
            <a:endParaRPr lang="pl-PL" sz="4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9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02763" y="2775843"/>
            <a:ext cx="5996510" cy="834370"/>
          </a:xfrm>
        </p:spPr>
        <p:txBody>
          <a:bodyPr/>
          <a:lstStyle/>
          <a:p>
            <a:pPr algn="ctr"/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Dziękuję za uwagę! </a:t>
            </a:r>
            <a:endParaRPr lang="pl-PL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1889872" y="5379226"/>
            <a:ext cx="4147799" cy="1252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Dariusz Lewandowski - socha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6839121" y="1186417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4569" y="612017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GOŚCINNIE</a:t>
            </a:r>
            <a:b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MGDK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235845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89802" y="853386"/>
            <a:ext cx="6321063" cy="323609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GOŚCINNIE W MGDK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267383" y="1422927"/>
            <a:ext cx="6534667" cy="396018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ZWIĄZEK EMERYTÓW, RENCISTÓW I INWALIDÓW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 „EDEN”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AL-ANON „OAZA”</a:t>
            </a:r>
            <a:endParaRPr lang="pl-PL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GABINET LOGOPEDYCZNY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NIEODPŁATNE PORADY PRAWNE</a:t>
            </a:r>
            <a:endParaRPr lang="pl-PL" sz="2400" dirty="0" smtClean="0">
              <a:solidFill>
                <a:srgbClr val="66FF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TENIS STOŁOWY TKKF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PILATES </a:t>
            </a:r>
          </a:p>
        </p:txBody>
      </p:sp>
      <p:pic>
        <p:nvPicPr>
          <p:cNvPr id="15362" name="Picture 2" descr="E:\2016.01.19 - Spotkanie ZERiI\resized\IMGP5407_2048x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99" y="3559991"/>
            <a:ext cx="2578892" cy="17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2016.01.19 - Spotkanie ZERiI\resized\IMGP5354_2048x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25" y="4829908"/>
            <a:ext cx="3619568" cy="24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84569" y="597619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stałe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TERENIE GMINY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3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51478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284205" y="633555"/>
            <a:ext cx="627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STAŁE NA TERENIE GMINY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6579" y="1139589"/>
            <a:ext cx="66922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Budy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Głogowskie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Zespół Pieśni i Tańca „Lajkonik”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– 4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grupy </a:t>
            </a:r>
          </a:p>
          <a:p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8 ZAJĘĆ TYGODNIOWO</a:t>
            </a:r>
          </a:p>
          <a:p>
            <a:endParaRPr lang="pl-PL" sz="24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Hucisko 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Warsztaty rękodzieła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Pieśni i Tańca „Chabry” – 2 grupy</a:t>
            </a:r>
          </a:p>
          <a:p>
            <a:pPr lvl="0"/>
            <a:r>
              <a:rPr lang="pl-PL" sz="2000" dirty="0" smtClean="0">
                <a:solidFill>
                  <a:srgbClr val="E6B72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3 ZAJĘCIA TYGODNIOWO</a:t>
            </a:r>
          </a:p>
          <a:p>
            <a:pPr lvl="0"/>
            <a:endParaRPr lang="pl-PL" sz="2400" u="sng" dirty="0">
              <a:solidFill>
                <a:srgbClr val="E6B729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Lipie</a:t>
            </a:r>
            <a:endParaRPr lang="pl-PL"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Cheerleaderki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pl-PL" sz="2000" dirty="0" smtClean="0">
                <a:solidFill>
                  <a:srgbClr val="E6B72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2 ZAJĘCIA  TYGODNIOWO</a:t>
            </a:r>
          </a:p>
          <a:p>
            <a:pPr lvl="0"/>
            <a:endParaRPr lang="pl-PL" sz="2400" u="sng" dirty="0">
              <a:solidFill>
                <a:srgbClr val="E6B729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Pogwizdów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Nowy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Taniec towarzyski – 2 grupy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Tańca </a:t>
            </a: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Ludowego – 2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grupy</a:t>
            </a:r>
          </a:p>
          <a:p>
            <a:pPr lvl="0"/>
            <a:r>
              <a:rPr lang="pl-PL" sz="2000" dirty="0" smtClean="0">
                <a:solidFill>
                  <a:srgbClr val="E6B72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4 ZAJĘCIA TYGODNIOWO</a:t>
            </a:r>
            <a:endParaRPr lang="pl-PL" sz="2000" dirty="0">
              <a:solidFill>
                <a:srgbClr val="E6B729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E:\2016.06.18 - Dni Głogowa\2016.06.19 - Dni Głogowa Małopolskiego - niedziela\DSC_0395_2048x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03" y="3662916"/>
            <a:ext cx="2738287" cy="18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95202" y="6009719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stałe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TERENIE GMINY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51478" y="1297630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16441" y="696220"/>
            <a:ext cx="735666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Pogwizdów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Stary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Kółko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modelarskie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Warsztaty rękodzieła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3 ZAJĘCIA TYGODNIOWO</a:t>
            </a:r>
          </a:p>
          <a:p>
            <a:endParaRPr lang="pl-PL" sz="24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Przewrotne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Kapela „Przewrotniacy”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Mażoretki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„Fantazja”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Pieśni i Tańca „Przewrotniacy”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Pieśni i Tańca „Mali </a:t>
            </a:r>
            <a:r>
              <a:rPr lang="pl-PL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Przewrotniacy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– 4 grupy</a:t>
            </a:r>
          </a:p>
          <a:p>
            <a:pPr lvl="0"/>
            <a:r>
              <a:rPr lang="pl-PL" sz="2000" dirty="0" smtClean="0">
                <a:solidFill>
                  <a:srgbClr val="E6B72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10 ZAJĘĆ TYGODNIOWO</a:t>
            </a:r>
          </a:p>
          <a:p>
            <a:pPr lvl="0"/>
            <a:endParaRPr lang="pl-PL" sz="2400" dirty="0">
              <a:solidFill>
                <a:srgbClr val="E6B729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Styków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 Teatralna „Ufo nad szopką”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Kółko gier i zabaw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Rytmika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Warsztaty rękodzieła – 2 grupy</a:t>
            </a: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Wokalny „Perełki”</a:t>
            </a:r>
          </a:p>
          <a:p>
            <a:pPr lvl="0"/>
            <a:r>
              <a:rPr lang="pl-PL" sz="2000" dirty="0" smtClean="0">
                <a:solidFill>
                  <a:srgbClr val="E6B72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6 ZAJĘĆ TYGODNIOWO</a:t>
            </a:r>
            <a:endParaRPr lang="pl-PL" sz="2000" dirty="0">
              <a:solidFill>
                <a:srgbClr val="E6B729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5" name="Picture 3" descr="E:\2016.07.03 - VIII Rzeszowski Bieg Ojców\DSC_0450_2048x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25" y="3803918"/>
            <a:ext cx="2622447" cy="17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64730" y="5993796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Zajęcia stałe</a:t>
            </a:r>
          </a:p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TERENIE GMINY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68051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51478" y="1297630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54119" y="838544"/>
            <a:ext cx="65238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Wysoka </a:t>
            </a:r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Głogowska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Balet 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Chór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Męski „Gloria”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Taniec towarzyski – 2 grupy  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Warsztaty rękodzieła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Wokalny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„Złota Nutka” – 3 grupy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8 ZAJĘĆ  TYGODNIOWO</a:t>
            </a:r>
          </a:p>
          <a:p>
            <a:endParaRPr lang="pl-PL" sz="24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Zabajka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Muzyczny </a:t>
            </a:r>
            <a:r>
              <a:rPr lang="pl-PL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„Łubu Dubu” </a:t>
            </a:r>
          </a:p>
          <a:p>
            <a:pPr lvl="0"/>
            <a:r>
              <a:rPr lang="pl-PL" sz="2000" dirty="0" smtClean="0">
                <a:solidFill>
                  <a:srgbClr val="E6B72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OGÓŁEM: 1 ZAJĘCIA  TYGODNIOWO</a:t>
            </a:r>
            <a:endParaRPr lang="pl-PL" sz="2000" dirty="0">
              <a:solidFill>
                <a:srgbClr val="E6B729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W:\5)GALERIA\Zdjęcia zespołów\Taniec nowoczesny, balet\14961510_1211881265524230_123951979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02" y="3721298"/>
            <a:ext cx="2651787" cy="17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:\5)GALERIA\Zdjęcia zespołów\taniec towarzyski\Grupa starsza pogwizdów\IMG_6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2" y="5254387"/>
            <a:ext cx="2664834" cy="19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\\10.0.0.101\folder\Sekretariat\Pictures\lubudub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3" y="5254387"/>
            <a:ext cx="2996910" cy="19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88872" y="6991628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72" y="1571331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217253" y="588892"/>
            <a:ext cx="648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9576" y="973073"/>
            <a:ext cx="674342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KWIECIEŃ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ZPIT HANKA: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II miejsce dla gr. III i II miejsce dla gr. IV w VIII Podkarpackim Przeglądzie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Dziecięcych i Młodzieżowych Zespołów Tanecznych „Złoty Gryf 2016”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Miejski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Ośrodek Kultury 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Dębicy;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ZPIT HANKA: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III miejsce dla gr. IV z kapelą w XXX Międzywojewódzkim Przeglądzie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Zespołów Tańca Ludowego „Taneczny Krąg”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Miejski Ośrodek Kultury 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Przeworsku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ZPIT HANKA: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Wyróżnienie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dla gr. II w XII Wojewódzkim Przeglądzie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Zespołów Szkolnych „O GĘSIE PIÓRO” - Spółdzielczy Dom Kultury Stalowa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ZPIT LAJKONIK: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Wyróżnienie dla gr. 3 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XXX Międzywojewódzkim Przeglądzie Zespołów Tańca Ludowego „Taneczny Krąg” - Miejski Ośrodek Kultury 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Przeworsku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ZPIT LAJKONIK: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Wyróżnienie w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XII Wojewódzkim Przeglądzie Zespołów Szkolnych „O GĘSIE PIÓRO” - Spółdzielczy Dom Kultury Stalowa Wola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ZAJĘCIA PLASTYCZNE: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miejsce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dla Sebastiana Liszcza</a:t>
            </a:r>
            <a:b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 wyróżnienie dla Gabrieli Niedziela w XVI Wojewódzkim Konkursie Plastycznym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„Na Szkle Malowane – Rok 2016 – rokiem Henryka Sienkiewicza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” – MGDK Głogów Młp.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W:\1) IMPREZY\IMPREZY 2016\2016.03.11-04.15 - XVI Wojewódzki Konkurs Plastyczny Na szkle malowane\MULTIMEDIA\IMGP9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24" y="3212381"/>
            <a:ext cx="2492502" cy="16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W:\1) IMPREZY\IMPREZY 2016\2016.06.04-05 - X Przegląd Taneczny Roztańczona Wiosna\MULTIMEDIA\IMGP3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25" y="5105659"/>
            <a:ext cx="2492502" cy="165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52670" y="7028495"/>
            <a:ext cx="2957584" cy="57677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OSIĄGNIĘCIA</a:t>
            </a:r>
            <a:endParaRPr lang="pl-PL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7253" y="58858"/>
            <a:ext cx="5820418" cy="530034"/>
          </a:xfrm>
        </p:spPr>
        <p:txBody>
          <a:bodyPr/>
          <a:lstStyle/>
          <a:p>
            <a:r>
              <a:rPr lang="pl-PL" sz="2000" u="sng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MGDK IM. F. KOTULI W GŁOGOWIE MŁP</a:t>
            </a:r>
            <a:r>
              <a:rPr lang="pl-PL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.</a:t>
            </a:r>
            <a:endParaRPr lang="pl-PL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pic>
        <p:nvPicPr>
          <p:cNvPr id="31746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3" y="1467855"/>
            <a:ext cx="1361054" cy="1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>
            <a:off x="6839121" y="1384129"/>
            <a:ext cx="0" cy="567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93082" y="952132"/>
            <a:ext cx="70579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MAJ 2016</a:t>
            </a:r>
            <a:endParaRPr lang="pl-PL" sz="2400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ŁUBU DUBU: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 miejsce w Ogólnopolskim Przeglądzie Muzycznym „</a:t>
            </a:r>
            <a:r>
              <a:rPr lang="pl-PL" sz="2000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Juwenaliada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Państwowa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Wyższa Szkoła Zawodowa im. Stanisława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Pigonia w Krośnie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AKTYWNA GRUPA TWÓRCÓW: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miejsce dla Marii Witt - Plener 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„Ziemia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Sokołowska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Malarstwie i Rysunku – Wiosna w </a:t>
            </a:r>
            <a:r>
              <a:rPr lang="pl-PL" sz="20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Trzebusce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– </a:t>
            </a:r>
            <a:r>
              <a:rPr lang="pl-PL" sz="2000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MGOKSiR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 Sokołowie Młp.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MAŻORETKI </a:t>
            </a:r>
            <a:r>
              <a:rPr lang="pl-PL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ALTRO: </a:t>
            </a:r>
          </a:p>
          <a:p>
            <a:pPr marL="542925" indent="-342900" defTabSz="6286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istrz Polski południowo-wschodniej – I miejsce: 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juniorki mażoretki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mini-formacja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juniorki duo/trio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baton,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juniorki solo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baton,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indent="-352425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juniorki 2x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baton,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seniorki solo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baton,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seniorki solo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buława,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seniorki solo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flaga,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seniorki duo/trio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buława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Wicemistrz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Polski południowo-wschodniej –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miejsce : </a:t>
            </a:r>
            <a:endParaRPr lang="pl-PL" sz="2000" dirty="0" smtClean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juniorki solo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baton, 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seniorki duo/trio 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baton, 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kategorii seniorki solo baton</a:t>
            </a:r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endParaRPr lang="pl-PL" sz="2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E:\2016.05.20 - Łubu Dubu - Juwenaliada 2016\resized\aaaIMGP1366_2047x1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2" y="5056450"/>
            <a:ext cx="2377333" cy="17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W:\1) IMPREZY\IMPREZY 2016\2016.06.18 - I Wojewódzki Przegląd Zespołów Mażoretkowych i Cheerladerkowych Fame\MULTIMEDIA\kopia3333333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2" y="3077132"/>
            <a:ext cx="2377333" cy="17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FD6556-8AB1-4042-BC15-83D125858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2301</Words>
  <Application>Microsoft Office PowerPoint</Application>
  <PresentationFormat>Niestandardowy</PresentationFormat>
  <Paragraphs>444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2014-04-29T11:09:03Z</dcterms:created>
  <dcterms:modified xsi:type="dcterms:W3CDTF">2017-04-27T06:38:23Z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TC038960879991</vt:lpwstr>
  </property>
</Properties>
</file>